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diagrams/colors8.xml" ContentType="application/vnd.openxmlformats-officedocument.drawingml.diagramColor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0"/>
  </p:notesMasterIdLst>
  <p:sldIdLst>
    <p:sldId id="399" r:id="rId2"/>
    <p:sldId id="400" r:id="rId3"/>
    <p:sldId id="401" r:id="rId4"/>
    <p:sldId id="402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518" r:id="rId17"/>
    <p:sldId id="519" r:id="rId18"/>
    <p:sldId id="520" r:id="rId19"/>
    <p:sldId id="417" r:id="rId20"/>
    <p:sldId id="418" r:id="rId21"/>
    <p:sldId id="419" r:id="rId22"/>
    <p:sldId id="420" r:id="rId23"/>
    <p:sldId id="421" r:id="rId24"/>
    <p:sldId id="422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3" r:id="rId37"/>
    <p:sldId id="534" r:id="rId38"/>
    <p:sldId id="535" r:id="rId39"/>
    <p:sldId id="536" r:id="rId40"/>
    <p:sldId id="537" r:id="rId41"/>
    <p:sldId id="538" r:id="rId42"/>
    <p:sldId id="540" r:id="rId43"/>
    <p:sldId id="438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457" r:id="rId62"/>
    <p:sldId id="458" r:id="rId63"/>
    <p:sldId id="459" r:id="rId64"/>
    <p:sldId id="460" r:id="rId65"/>
    <p:sldId id="461" r:id="rId66"/>
    <p:sldId id="462" r:id="rId67"/>
    <p:sldId id="463" r:id="rId68"/>
    <p:sldId id="464" r:id="rId69"/>
    <p:sldId id="465" r:id="rId70"/>
    <p:sldId id="466" r:id="rId71"/>
    <p:sldId id="467" r:id="rId72"/>
    <p:sldId id="468" r:id="rId73"/>
    <p:sldId id="469" r:id="rId74"/>
    <p:sldId id="470" r:id="rId75"/>
    <p:sldId id="471" r:id="rId76"/>
    <p:sldId id="473" r:id="rId77"/>
    <p:sldId id="474" r:id="rId78"/>
    <p:sldId id="475" r:id="rId79"/>
    <p:sldId id="476" r:id="rId80"/>
    <p:sldId id="477" r:id="rId81"/>
    <p:sldId id="478" r:id="rId82"/>
    <p:sldId id="479" r:id="rId83"/>
    <p:sldId id="480" r:id="rId84"/>
    <p:sldId id="481" r:id="rId85"/>
    <p:sldId id="482" r:id="rId86"/>
    <p:sldId id="483" r:id="rId87"/>
    <p:sldId id="484" r:id="rId88"/>
    <p:sldId id="485" r:id="rId89"/>
    <p:sldId id="486" r:id="rId90"/>
    <p:sldId id="487" r:id="rId91"/>
    <p:sldId id="488" r:id="rId92"/>
    <p:sldId id="489" r:id="rId93"/>
    <p:sldId id="490" r:id="rId94"/>
    <p:sldId id="491" r:id="rId95"/>
    <p:sldId id="492" r:id="rId96"/>
    <p:sldId id="493" r:id="rId97"/>
    <p:sldId id="494" r:id="rId98"/>
    <p:sldId id="495" r:id="rId99"/>
    <p:sldId id="496" r:id="rId100"/>
    <p:sldId id="497" r:id="rId101"/>
    <p:sldId id="541" r:id="rId102"/>
    <p:sldId id="542" r:id="rId103"/>
    <p:sldId id="543" r:id="rId104"/>
    <p:sldId id="544" r:id="rId105"/>
    <p:sldId id="545" r:id="rId106"/>
    <p:sldId id="546" r:id="rId107"/>
    <p:sldId id="547" r:id="rId108"/>
    <p:sldId id="548" r:id="rId109"/>
    <p:sldId id="549" r:id="rId110"/>
    <p:sldId id="550" r:id="rId111"/>
    <p:sldId id="551" r:id="rId112"/>
    <p:sldId id="552" r:id="rId113"/>
    <p:sldId id="553" r:id="rId114"/>
    <p:sldId id="554" r:id="rId115"/>
    <p:sldId id="503" r:id="rId116"/>
    <p:sldId id="504" r:id="rId117"/>
    <p:sldId id="505" r:id="rId118"/>
    <p:sldId id="506" r:id="rId119"/>
    <p:sldId id="507" r:id="rId120"/>
    <p:sldId id="508" r:id="rId121"/>
    <p:sldId id="509" r:id="rId122"/>
    <p:sldId id="510" r:id="rId123"/>
    <p:sldId id="511" r:id="rId124"/>
    <p:sldId id="512" r:id="rId125"/>
    <p:sldId id="513" r:id="rId126"/>
    <p:sldId id="514" r:id="rId127"/>
    <p:sldId id="515" r:id="rId128"/>
    <p:sldId id="517" r:id="rId1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1.jpeg"/><Relationship Id="rId7" Type="http://schemas.openxmlformats.org/officeDocument/2006/relationships/image" Target="../media/image56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5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5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1.jpeg"/><Relationship Id="rId7" Type="http://schemas.openxmlformats.org/officeDocument/2006/relationships/image" Target="../media/image56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5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5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0FEDC-DBA2-4167-B035-BC7FDAFC1A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401C932B-A8C1-412B-AE95-2256BE9D3922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x-none" smtClean="0"/>
            <a:t>Оквирни споразум</a:t>
          </a:r>
          <a:r>
            <a:rPr lang="sr-Cyrl-CS" dirty="0" smtClean="0"/>
            <a:t> - допуне</a:t>
          </a:r>
          <a:endParaRPr lang="x-none" dirty="0"/>
        </a:p>
      </dgm:t>
    </dgm:pt>
    <dgm:pt modelId="{BED10A77-BCE5-4366-A5F8-6C4AFFB62B54}" type="parTrans" cxnId="{6AEF1002-F22B-4672-9782-77D4655C0B51}">
      <dgm:prSet/>
      <dgm:spPr/>
      <dgm:t>
        <a:bodyPr/>
        <a:lstStyle/>
        <a:p>
          <a:pPr algn="ctr"/>
          <a:endParaRPr lang="x-none"/>
        </a:p>
      </dgm:t>
    </dgm:pt>
    <dgm:pt modelId="{11D05024-9FD7-46EC-A873-C7D461B8C061}" type="sibTrans" cxnId="{6AEF1002-F22B-4672-9782-77D4655C0B51}">
      <dgm:prSet/>
      <dgm:spPr/>
      <dgm:t>
        <a:bodyPr/>
        <a:lstStyle/>
        <a:p>
          <a:pPr algn="ctr"/>
          <a:endParaRPr lang="x-none"/>
        </a:p>
      </dgm:t>
    </dgm:pt>
    <dgm:pt modelId="{99B4E627-4F59-48A7-83A8-F43CF4D2AF02}" type="pres">
      <dgm:prSet presAssocID="{7820FEDC-DBA2-4167-B035-BC7FDAFC1A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3C23C-A10D-46EA-B7B1-9522A18350AD}" type="pres">
      <dgm:prSet presAssocID="{401C932B-A8C1-412B-AE95-2256BE9D3922}" presName="parentText" presStyleLbl="node1" presStyleIdx="0" presStyleCnt="1" custScaleY="58975" custLinFactNeighborX="5079" custLinFactNeighborY="4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2E5A3F-94AC-4356-8AD3-6240F7978EA8}" type="presOf" srcId="{7820FEDC-DBA2-4167-B035-BC7FDAFC1A47}" destId="{99B4E627-4F59-48A7-83A8-F43CF4D2AF02}" srcOrd="0" destOrd="0" presId="urn:microsoft.com/office/officeart/2005/8/layout/vList2"/>
    <dgm:cxn modelId="{67E676AD-6464-452D-A6CF-D30D5D6AE256}" type="presOf" srcId="{401C932B-A8C1-412B-AE95-2256BE9D3922}" destId="{2093C23C-A10D-46EA-B7B1-9522A18350AD}" srcOrd="0" destOrd="0" presId="urn:microsoft.com/office/officeart/2005/8/layout/vList2"/>
    <dgm:cxn modelId="{6AEF1002-F22B-4672-9782-77D4655C0B51}" srcId="{7820FEDC-DBA2-4167-B035-BC7FDAFC1A47}" destId="{401C932B-A8C1-412B-AE95-2256BE9D3922}" srcOrd="0" destOrd="0" parTransId="{BED10A77-BCE5-4366-A5F8-6C4AFFB62B54}" sibTransId="{11D05024-9FD7-46EC-A873-C7D461B8C061}"/>
    <dgm:cxn modelId="{A3219F51-C1BA-4939-99DB-8182214CD5FF}" type="presParOf" srcId="{99B4E627-4F59-48A7-83A8-F43CF4D2AF02}" destId="{2093C23C-A10D-46EA-B7B1-9522A18350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85AD6B-1B08-41EC-85BF-B7D937514E7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EC43ED-78F5-47E0-B619-2AD47165A739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/>
              </a:solidFill>
            </a:rPr>
            <a:t>критеријуми за планирање</a:t>
          </a:r>
          <a:endParaRPr lang="en-US" sz="1800" dirty="0">
            <a:solidFill>
              <a:schemeClr val="bg2"/>
            </a:solidFill>
          </a:endParaRPr>
        </a:p>
      </dgm:t>
    </dgm:pt>
    <dgm:pt modelId="{6C824431-F441-401B-86C1-2F86E975AFC0}" type="parTrans" cxnId="{F7AFE1EF-AE51-4D51-807E-D8FE8FFDFD35}">
      <dgm:prSet/>
      <dgm:spPr/>
      <dgm:t>
        <a:bodyPr/>
        <a:lstStyle/>
        <a:p>
          <a:endParaRPr lang="en-US"/>
        </a:p>
      </dgm:t>
    </dgm:pt>
    <dgm:pt modelId="{EF6835FA-D909-42B8-A1FA-4BABA14984B8}" type="sibTrans" cxnId="{F7AFE1EF-AE51-4D51-807E-D8FE8FFDFD35}">
      <dgm:prSet/>
      <dgm:spPr/>
      <dgm:t>
        <a:bodyPr/>
        <a:lstStyle/>
        <a:p>
          <a:endParaRPr lang="en-US"/>
        </a:p>
      </dgm:t>
    </dgm:pt>
    <dgm:pt modelId="{48886E15-261C-4184-9B2D-CF12EC428D1D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/>
              </a:solidFill>
            </a:rPr>
            <a:t>начин исказивања потреба, провера и утврђивање</a:t>
          </a:r>
          <a:endParaRPr lang="en-US" sz="1800" dirty="0">
            <a:solidFill>
              <a:schemeClr val="bg2"/>
            </a:solidFill>
          </a:endParaRPr>
        </a:p>
      </dgm:t>
    </dgm:pt>
    <dgm:pt modelId="{C65DDDC2-C10F-4EB5-9029-98A51CA01BFE}" type="parTrans" cxnId="{489BD735-37BF-4954-AA42-01585478F052}">
      <dgm:prSet/>
      <dgm:spPr/>
      <dgm:t>
        <a:bodyPr/>
        <a:lstStyle/>
        <a:p>
          <a:endParaRPr lang="en-US"/>
        </a:p>
      </dgm:t>
    </dgm:pt>
    <dgm:pt modelId="{96CD9422-21DB-42E1-A8CF-518CD45DA254}" type="sibTrans" cxnId="{489BD735-37BF-4954-AA42-01585478F052}">
      <dgm:prSet/>
      <dgm:spPr/>
      <dgm:t>
        <a:bodyPr/>
        <a:lstStyle/>
        <a:p>
          <a:endParaRPr lang="en-US"/>
        </a:p>
      </dgm:t>
    </dgm:pt>
    <dgm:pt modelId="{595DCD1C-6A10-47EC-8E8F-D471CD71E0A5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/>
              </a:solidFill>
            </a:rPr>
            <a:t>начин одређивања предмета набавке и тех. спецификација</a:t>
          </a:r>
          <a:endParaRPr lang="en-US" sz="1800" dirty="0">
            <a:solidFill>
              <a:schemeClr val="bg2"/>
            </a:solidFill>
          </a:endParaRPr>
        </a:p>
      </dgm:t>
    </dgm:pt>
    <dgm:pt modelId="{A3F6CF31-3436-4BC0-A4EE-2CEFF6C962EF}" type="parTrans" cxnId="{1410C4A1-B0B6-4C9F-93D2-058DC2BA725A}">
      <dgm:prSet/>
      <dgm:spPr/>
      <dgm:t>
        <a:bodyPr/>
        <a:lstStyle/>
        <a:p>
          <a:endParaRPr lang="en-US"/>
        </a:p>
      </dgm:t>
    </dgm:pt>
    <dgm:pt modelId="{2834CBF4-9FC0-48F2-9B24-0902461941C6}" type="sibTrans" cxnId="{1410C4A1-B0B6-4C9F-93D2-058DC2BA725A}">
      <dgm:prSet/>
      <dgm:spPr/>
      <dgm:t>
        <a:bodyPr/>
        <a:lstStyle/>
        <a:p>
          <a:endParaRPr lang="en-US"/>
        </a:p>
      </dgm:t>
    </dgm:pt>
    <dgm:pt modelId="{F536E5B8-7E3D-40CE-B6CB-ADFEC0D216D3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/>
              </a:solidFill>
            </a:rPr>
            <a:t>правила и начин одређивања процењене вредности</a:t>
          </a:r>
          <a:endParaRPr lang="en-US" sz="1400" dirty="0">
            <a:solidFill>
              <a:schemeClr val="bg2"/>
            </a:solidFill>
          </a:endParaRPr>
        </a:p>
      </dgm:t>
    </dgm:pt>
    <dgm:pt modelId="{E85EEDBB-A903-4BC9-B4B6-840F4A2C1026}" type="parTrans" cxnId="{8631BB15-DAE8-427A-9700-D56A94828E3D}">
      <dgm:prSet/>
      <dgm:spPr/>
      <dgm:t>
        <a:bodyPr/>
        <a:lstStyle/>
        <a:p>
          <a:endParaRPr lang="en-US"/>
        </a:p>
      </dgm:t>
    </dgm:pt>
    <dgm:pt modelId="{0D6CC29A-48F3-4FE3-8D95-436A176B3ED0}" type="sibTrans" cxnId="{8631BB15-DAE8-427A-9700-D56A94828E3D}">
      <dgm:prSet/>
      <dgm:spPr/>
      <dgm:t>
        <a:bodyPr/>
        <a:lstStyle/>
        <a:p>
          <a:endParaRPr lang="en-US"/>
        </a:p>
      </dgm:t>
    </dgm:pt>
    <dgm:pt modelId="{9EB21FDF-1A96-4408-B5C4-2B93CF0DD972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/>
              </a:solidFill>
            </a:rPr>
            <a:t>начин испитивања и истраживања тржишта</a:t>
          </a:r>
          <a:endParaRPr lang="en-US" sz="1800" dirty="0">
            <a:solidFill>
              <a:schemeClr val="bg2"/>
            </a:solidFill>
          </a:endParaRPr>
        </a:p>
      </dgm:t>
    </dgm:pt>
    <dgm:pt modelId="{144D4ADD-55F0-4A1E-9C81-5CF2AD0F9CFA}" type="parTrans" cxnId="{632868AD-E2E1-4F19-983E-5EE930D2AEDA}">
      <dgm:prSet/>
      <dgm:spPr/>
      <dgm:t>
        <a:bodyPr/>
        <a:lstStyle/>
        <a:p>
          <a:endParaRPr lang="en-US"/>
        </a:p>
      </dgm:t>
    </dgm:pt>
    <dgm:pt modelId="{BE11D1D7-197E-48B2-BDC8-1A28C65D87B0}" type="sibTrans" cxnId="{632868AD-E2E1-4F19-983E-5EE930D2AEDA}">
      <dgm:prSet/>
      <dgm:spPr/>
      <dgm:t>
        <a:bodyPr/>
        <a:lstStyle/>
        <a:p>
          <a:endParaRPr lang="en-US"/>
        </a:p>
      </dgm:t>
    </dgm:pt>
    <dgm:pt modelId="{AAEBCBA8-760E-493E-B797-6AF2B08212AA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/>
              </a:solidFill>
            </a:rPr>
            <a:t>провера врсте поступка</a:t>
          </a:r>
          <a:endParaRPr lang="en-US" sz="1800" dirty="0">
            <a:solidFill>
              <a:schemeClr val="bg2"/>
            </a:solidFill>
          </a:endParaRPr>
        </a:p>
      </dgm:t>
    </dgm:pt>
    <dgm:pt modelId="{82F630B3-6F79-438B-8890-157D1F6666FC}" type="parTrans" cxnId="{9E9C4FB9-95DE-45E4-89D6-EB98285F7A7A}">
      <dgm:prSet/>
      <dgm:spPr/>
      <dgm:t>
        <a:bodyPr/>
        <a:lstStyle/>
        <a:p>
          <a:endParaRPr lang="en-US"/>
        </a:p>
      </dgm:t>
    </dgm:pt>
    <dgm:pt modelId="{7DC8CB80-E1A4-4B24-B6D6-219081755EDC}" type="sibTrans" cxnId="{9E9C4FB9-95DE-45E4-89D6-EB98285F7A7A}">
      <dgm:prSet/>
      <dgm:spPr/>
      <dgm:t>
        <a:bodyPr/>
        <a:lstStyle/>
        <a:p>
          <a:endParaRPr lang="en-US"/>
        </a:p>
      </dgm:t>
    </dgm:pt>
    <dgm:pt modelId="{71D7E895-901F-4D62-9361-9B669970DBAF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/>
              </a:solidFill>
            </a:rPr>
            <a:t>начин одређивања периода на који се закључује уговор</a:t>
          </a:r>
          <a:endParaRPr lang="en-US" sz="1800" dirty="0">
            <a:solidFill>
              <a:schemeClr val="bg2"/>
            </a:solidFill>
          </a:endParaRPr>
        </a:p>
      </dgm:t>
    </dgm:pt>
    <dgm:pt modelId="{C44DA375-3E12-4571-9F20-F0EFD44D379F}" type="parTrans" cxnId="{5E214ED6-EF7B-44EC-BD94-57BB12A9D42E}">
      <dgm:prSet/>
      <dgm:spPr/>
      <dgm:t>
        <a:bodyPr/>
        <a:lstStyle/>
        <a:p>
          <a:endParaRPr lang="en-US"/>
        </a:p>
      </dgm:t>
    </dgm:pt>
    <dgm:pt modelId="{AA0FF2A0-815B-4E6D-BCFE-AB536206AA9E}" type="sibTrans" cxnId="{5E214ED6-EF7B-44EC-BD94-57BB12A9D42E}">
      <dgm:prSet/>
      <dgm:spPr/>
      <dgm:t>
        <a:bodyPr/>
        <a:lstStyle/>
        <a:p>
          <a:endParaRPr lang="en-US"/>
        </a:p>
      </dgm:t>
    </dgm:pt>
    <dgm:pt modelId="{5788F127-BB3F-44A8-9B00-E80472C52EC0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/>
              </a:solidFill>
            </a:rPr>
            <a:t>одређивање динамике покретања поступка набавке </a:t>
          </a:r>
          <a:endParaRPr lang="en-US" sz="1800" dirty="0">
            <a:solidFill>
              <a:schemeClr val="bg2"/>
            </a:solidFill>
          </a:endParaRPr>
        </a:p>
      </dgm:t>
    </dgm:pt>
    <dgm:pt modelId="{E3A7C57E-EACB-4E1E-88F7-971502E71674}" type="parTrans" cxnId="{A27FEB0B-4C24-4B08-997E-48C39816CE35}">
      <dgm:prSet/>
      <dgm:spPr/>
      <dgm:t>
        <a:bodyPr/>
        <a:lstStyle/>
        <a:p>
          <a:endParaRPr lang="en-US"/>
        </a:p>
      </dgm:t>
    </dgm:pt>
    <dgm:pt modelId="{9327F788-AE94-4138-BECE-07D077A90AEE}" type="sibTrans" cxnId="{A27FEB0B-4C24-4B08-997E-48C39816CE35}">
      <dgm:prSet/>
      <dgm:spPr/>
      <dgm:t>
        <a:bodyPr/>
        <a:lstStyle/>
        <a:p>
          <a:endParaRPr lang="en-US"/>
        </a:p>
      </dgm:t>
    </dgm:pt>
    <dgm:pt modelId="{9B5F1D36-4C5D-4170-841E-07126CE79F68}">
      <dgm:prSet phldrT="[Text]" custT="1"/>
      <dgm:spPr/>
      <dgm:t>
        <a:bodyPr/>
        <a:lstStyle/>
        <a:p>
          <a:r>
            <a:rPr lang="ru-RU" sz="1700" dirty="0" smtClean="0">
              <a:solidFill>
                <a:schemeClr val="bg2"/>
              </a:solidFill>
            </a:rPr>
            <a:t>провера усаглашености плана набавки са финансијским планом</a:t>
          </a:r>
          <a:endParaRPr lang="en-US" sz="1700" dirty="0">
            <a:solidFill>
              <a:schemeClr val="bg2"/>
            </a:solidFill>
          </a:endParaRPr>
        </a:p>
      </dgm:t>
    </dgm:pt>
    <dgm:pt modelId="{F4A48E12-BC4A-4DCF-BB23-214FE8352A04}" type="parTrans" cxnId="{6E8A9273-A994-4137-9046-949B0689FAC6}">
      <dgm:prSet/>
      <dgm:spPr/>
      <dgm:t>
        <a:bodyPr/>
        <a:lstStyle/>
        <a:p>
          <a:endParaRPr lang="en-US"/>
        </a:p>
      </dgm:t>
    </dgm:pt>
    <dgm:pt modelId="{177BA41F-CB4E-484C-B9BF-0AEF2BB98062}" type="sibTrans" cxnId="{6E8A9273-A994-4137-9046-949B0689FAC6}">
      <dgm:prSet/>
      <dgm:spPr/>
      <dgm:t>
        <a:bodyPr/>
        <a:lstStyle/>
        <a:p>
          <a:endParaRPr lang="en-US"/>
        </a:p>
      </dgm:t>
    </dgm:pt>
    <dgm:pt modelId="{676BECCD-E90F-464D-9F19-775DCC7437AC}" type="pres">
      <dgm:prSet presAssocID="{5A85AD6B-1B08-41EC-85BF-B7D937514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7B28A6-A8E1-40ED-9011-BA9B6FBF9BE4}" type="pres">
      <dgm:prSet presAssocID="{8DEC43ED-78F5-47E0-B619-2AD47165A739}" presName="comp" presStyleCnt="0"/>
      <dgm:spPr/>
    </dgm:pt>
    <dgm:pt modelId="{7248458A-FCF9-4465-B6D9-87D6C8A796EA}" type="pres">
      <dgm:prSet presAssocID="{8DEC43ED-78F5-47E0-B619-2AD47165A739}" presName="box" presStyleLbl="node1" presStyleIdx="0" presStyleCnt="9"/>
      <dgm:spPr/>
      <dgm:t>
        <a:bodyPr/>
        <a:lstStyle/>
        <a:p>
          <a:endParaRPr lang="en-US"/>
        </a:p>
      </dgm:t>
    </dgm:pt>
    <dgm:pt modelId="{CFD3BF2A-53D7-44E5-83E6-38FABAFF97AE}" type="pres">
      <dgm:prSet presAssocID="{8DEC43ED-78F5-47E0-B619-2AD47165A739}" presName="img" presStyleLbl="fgImgPlac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E61533-8CD2-461D-BE5F-B86CA1F27D28}" type="pres">
      <dgm:prSet presAssocID="{8DEC43ED-78F5-47E0-B619-2AD47165A739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A14AB-521B-49B3-8780-177857E7BFFE}" type="pres">
      <dgm:prSet presAssocID="{EF6835FA-D909-42B8-A1FA-4BABA14984B8}" presName="spacer" presStyleCnt="0"/>
      <dgm:spPr/>
    </dgm:pt>
    <dgm:pt modelId="{1F63B673-950D-4D04-82BD-5D74427B2D3F}" type="pres">
      <dgm:prSet presAssocID="{48886E15-261C-4184-9B2D-CF12EC428D1D}" presName="comp" presStyleCnt="0"/>
      <dgm:spPr/>
    </dgm:pt>
    <dgm:pt modelId="{79423850-C0E0-4E6D-B0E4-03BF68DE415F}" type="pres">
      <dgm:prSet presAssocID="{48886E15-261C-4184-9B2D-CF12EC428D1D}" presName="box" presStyleLbl="node1" presStyleIdx="1" presStyleCnt="9"/>
      <dgm:spPr/>
      <dgm:t>
        <a:bodyPr/>
        <a:lstStyle/>
        <a:p>
          <a:endParaRPr lang="en-US"/>
        </a:p>
      </dgm:t>
    </dgm:pt>
    <dgm:pt modelId="{E80F3BCB-C5E2-4A18-AD99-82BF858F4BDC}" type="pres">
      <dgm:prSet presAssocID="{48886E15-261C-4184-9B2D-CF12EC428D1D}" presName="img" presStyleLbl="fgImgPlac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4DB8BF3-43D8-4658-B8D8-E93518C24586}" type="pres">
      <dgm:prSet presAssocID="{48886E15-261C-4184-9B2D-CF12EC428D1D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EC50A-7BDA-45E1-85DB-7436AF0CE589}" type="pres">
      <dgm:prSet presAssocID="{96CD9422-21DB-42E1-A8CF-518CD45DA254}" presName="spacer" presStyleCnt="0"/>
      <dgm:spPr/>
    </dgm:pt>
    <dgm:pt modelId="{09173FAB-DCAC-4C75-8251-337B4B0119AB}" type="pres">
      <dgm:prSet presAssocID="{595DCD1C-6A10-47EC-8E8F-D471CD71E0A5}" presName="comp" presStyleCnt="0"/>
      <dgm:spPr/>
    </dgm:pt>
    <dgm:pt modelId="{F388B605-8599-495E-BA67-BFF2E2D1E54C}" type="pres">
      <dgm:prSet presAssocID="{595DCD1C-6A10-47EC-8E8F-D471CD71E0A5}" presName="box" presStyleLbl="node1" presStyleIdx="2" presStyleCnt="9"/>
      <dgm:spPr/>
      <dgm:t>
        <a:bodyPr/>
        <a:lstStyle/>
        <a:p>
          <a:endParaRPr lang="en-US"/>
        </a:p>
      </dgm:t>
    </dgm:pt>
    <dgm:pt modelId="{1B2FFFD1-E2EA-4D2F-915F-73AC113AAE17}" type="pres">
      <dgm:prSet presAssocID="{595DCD1C-6A10-47EC-8E8F-D471CD71E0A5}" presName="img" presStyleLbl="fgImgPlac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1E8DE47-A100-4A78-801D-A13A521932F7}" type="pres">
      <dgm:prSet presAssocID="{595DCD1C-6A10-47EC-8E8F-D471CD71E0A5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E4172-6F2D-4504-9C81-E599447F9DB8}" type="pres">
      <dgm:prSet presAssocID="{2834CBF4-9FC0-48F2-9B24-0902461941C6}" presName="spacer" presStyleCnt="0"/>
      <dgm:spPr/>
    </dgm:pt>
    <dgm:pt modelId="{C579BED2-3EA3-40F5-90E8-21718DE148E9}" type="pres">
      <dgm:prSet presAssocID="{F536E5B8-7E3D-40CE-B6CB-ADFEC0D216D3}" presName="comp" presStyleCnt="0"/>
      <dgm:spPr/>
    </dgm:pt>
    <dgm:pt modelId="{BE6AB5B9-119A-40E1-AD82-1B1C93DAD351}" type="pres">
      <dgm:prSet presAssocID="{F536E5B8-7E3D-40CE-B6CB-ADFEC0D216D3}" presName="box" presStyleLbl="node1" presStyleIdx="3" presStyleCnt="9"/>
      <dgm:spPr/>
      <dgm:t>
        <a:bodyPr/>
        <a:lstStyle/>
        <a:p>
          <a:endParaRPr lang="en-US"/>
        </a:p>
      </dgm:t>
    </dgm:pt>
    <dgm:pt modelId="{3F084F9E-998A-4D24-9340-FBD110078B86}" type="pres">
      <dgm:prSet presAssocID="{F536E5B8-7E3D-40CE-B6CB-ADFEC0D216D3}" presName="img" presStyleLbl="fgImgPlac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3585DFC-DEE5-4594-8D5F-265B1B9883D1}" type="pres">
      <dgm:prSet presAssocID="{F536E5B8-7E3D-40CE-B6CB-ADFEC0D216D3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DD68C-A3BD-4DCC-A752-79907599B954}" type="pres">
      <dgm:prSet presAssocID="{0D6CC29A-48F3-4FE3-8D95-436A176B3ED0}" presName="spacer" presStyleCnt="0"/>
      <dgm:spPr/>
    </dgm:pt>
    <dgm:pt modelId="{822685BF-2D65-482D-AC11-271D893E48DA}" type="pres">
      <dgm:prSet presAssocID="{9EB21FDF-1A96-4408-B5C4-2B93CF0DD972}" presName="comp" presStyleCnt="0"/>
      <dgm:spPr/>
    </dgm:pt>
    <dgm:pt modelId="{DD1859C4-3F6B-4641-B65C-1EDA901A336E}" type="pres">
      <dgm:prSet presAssocID="{9EB21FDF-1A96-4408-B5C4-2B93CF0DD972}" presName="box" presStyleLbl="node1" presStyleIdx="4" presStyleCnt="9"/>
      <dgm:spPr/>
      <dgm:t>
        <a:bodyPr/>
        <a:lstStyle/>
        <a:p>
          <a:endParaRPr lang="en-US"/>
        </a:p>
      </dgm:t>
    </dgm:pt>
    <dgm:pt modelId="{6BEC6697-199A-4385-850F-953765F06AD0}" type="pres">
      <dgm:prSet presAssocID="{9EB21FDF-1A96-4408-B5C4-2B93CF0DD972}" presName="img" presStyleLbl="fgImgPlac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750FDE9-A3E5-4408-AF0D-46916C95A681}" type="pres">
      <dgm:prSet presAssocID="{9EB21FDF-1A96-4408-B5C4-2B93CF0DD972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A981E-6479-4849-AE96-4DB8D0EE7896}" type="pres">
      <dgm:prSet presAssocID="{BE11D1D7-197E-48B2-BDC8-1A28C65D87B0}" presName="spacer" presStyleCnt="0"/>
      <dgm:spPr/>
    </dgm:pt>
    <dgm:pt modelId="{8F413882-96A6-427C-B2FA-022B307F5BB0}" type="pres">
      <dgm:prSet presAssocID="{AAEBCBA8-760E-493E-B797-6AF2B08212AA}" presName="comp" presStyleCnt="0"/>
      <dgm:spPr/>
    </dgm:pt>
    <dgm:pt modelId="{8DA03E41-7163-4138-A4A5-71BECBC305E9}" type="pres">
      <dgm:prSet presAssocID="{AAEBCBA8-760E-493E-B797-6AF2B08212AA}" presName="box" presStyleLbl="node1" presStyleIdx="5" presStyleCnt="9"/>
      <dgm:spPr/>
      <dgm:t>
        <a:bodyPr/>
        <a:lstStyle/>
        <a:p>
          <a:endParaRPr lang="en-US"/>
        </a:p>
      </dgm:t>
    </dgm:pt>
    <dgm:pt modelId="{9D50E413-1D13-4E80-A56D-9345843344C9}" type="pres">
      <dgm:prSet presAssocID="{AAEBCBA8-760E-493E-B797-6AF2B08212AA}" presName="img" presStyleLbl="fgImgPlac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A0EECBA-E0A3-464F-AA3F-282AC2C54198}" type="pres">
      <dgm:prSet presAssocID="{AAEBCBA8-760E-493E-B797-6AF2B08212AA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C76BD-705C-458C-9CEF-FEAD5C0537B6}" type="pres">
      <dgm:prSet presAssocID="{7DC8CB80-E1A4-4B24-B6D6-219081755EDC}" presName="spacer" presStyleCnt="0"/>
      <dgm:spPr/>
    </dgm:pt>
    <dgm:pt modelId="{FEDEFD5F-1B46-43C4-A3E5-CD1BEACB066A}" type="pres">
      <dgm:prSet presAssocID="{71D7E895-901F-4D62-9361-9B669970DBAF}" presName="comp" presStyleCnt="0"/>
      <dgm:spPr/>
    </dgm:pt>
    <dgm:pt modelId="{4D451F1A-9D39-42FC-B194-4FA2D128D5DA}" type="pres">
      <dgm:prSet presAssocID="{71D7E895-901F-4D62-9361-9B669970DBAF}" presName="box" presStyleLbl="node1" presStyleIdx="6" presStyleCnt="9"/>
      <dgm:spPr/>
      <dgm:t>
        <a:bodyPr/>
        <a:lstStyle/>
        <a:p>
          <a:endParaRPr lang="en-US"/>
        </a:p>
      </dgm:t>
    </dgm:pt>
    <dgm:pt modelId="{FB83C41F-81BE-49D8-8CB6-20D40D0257AE}" type="pres">
      <dgm:prSet presAssocID="{71D7E895-901F-4D62-9361-9B669970DBAF}" presName="img" presStyleLbl="fgImgPlace1" presStyleIdx="6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879F2C01-3DEC-4ACA-AECC-4428BACEDDA8}" type="pres">
      <dgm:prSet presAssocID="{71D7E895-901F-4D62-9361-9B669970DBAF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6BF13-D864-4C36-B33D-FFB5EDD277AE}" type="pres">
      <dgm:prSet presAssocID="{AA0FF2A0-815B-4E6D-BCFE-AB536206AA9E}" presName="spacer" presStyleCnt="0"/>
      <dgm:spPr/>
    </dgm:pt>
    <dgm:pt modelId="{66B0A6E7-5649-4502-856C-465E254E6C1B}" type="pres">
      <dgm:prSet presAssocID="{5788F127-BB3F-44A8-9B00-E80472C52EC0}" presName="comp" presStyleCnt="0"/>
      <dgm:spPr/>
    </dgm:pt>
    <dgm:pt modelId="{6593DE7A-AACE-4FE8-9A6A-4831AE86ED6B}" type="pres">
      <dgm:prSet presAssocID="{5788F127-BB3F-44A8-9B00-E80472C52EC0}" presName="box" presStyleLbl="node1" presStyleIdx="7" presStyleCnt="9"/>
      <dgm:spPr/>
      <dgm:t>
        <a:bodyPr/>
        <a:lstStyle/>
        <a:p>
          <a:endParaRPr lang="en-US"/>
        </a:p>
      </dgm:t>
    </dgm:pt>
    <dgm:pt modelId="{801CA02F-DBA4-463A-8E9D-57EFDD4B6BAF}" type="pres">
      <dgm:prSet presAssocID="{5788F127-BB3F-44A8-9B00-E80472C52EC0}" presName="img" presStyleLbl="fgImgPlac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E657BC-D7CD-4944-A0A6-FEE4C18401BA}" type="pres">
      <dgm:prSet presAssocID="{5788F127-BB3F-44A8-9B00-E80472C52EC0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A3BBF-6B2C-4D9A-88F4-1E56DF620825}" type="pres">
      <dgm:prSet presAssocID="{9327F788-AE94-4138-BECE-07D077A90AEE}" presName="spacer" presStyleCnt="0"/>
      <dgm:spPr/>
    </dgm:pt>
    <dgm:pt modelId="{05CB91B2-6E3A-483C-8F93-334E4F9BC34F}" type="pres">
      <dgm:prSet presAssocID="{9B5F1D36-4C5D-4170-841E-07126CE79F68}" presName="comp" presStyleCnt="0"/>
      <dgm:spPr/>
    </dgm:pt>
    <dgm:pt modelId="{2E64B9B7-77B0-4202-B92F-E0BF0CF61319}" type="pres">
      <dgm:prSet presAssocID="{9B5F1D36-4C5D-4170-841E-07126CE79F68}" presName="box" presStyleLbl="node1" presStyleIdx="8" presStyleCnt="9"/>
      <dgm:spPr/>
      <dgm:t>
        <a:bodyPr/>
        <a:lstStyle/>
        <a:p>
          <a:endParaRPr lang="en-US"/>
        </a:p>
      </dgm:t>
    </dgm:pt>
    <dgm:pt modelId="{257B5BC4-EBFA-420A-831F-E4C6FEA0011F}" type="pres">
      <dgm:prSet presAssocID="{9B5F1D36-4C5D-4170-841E-07126CE79F68}" presName="img" presStyleLbl="fgImgPlace1" presStyleIdx="8" presStyleCnt="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9B486A-97EC-4BA5-BA3C-41C679C39DBA}" type="pres">
      <dgm:prSet presAssocID="{9B5F1D36-4C5D-4170-841E-07126CE79F68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FE1EF-AE51-4D51-807E-D8FE8FFDFD35}" srcId="{5A85AD6B-1B08-41EC-85BF-B7D937514E7F}" destId="{8DEC43ED-78F5-47E0-B619-2AD47165A739}" srcOrd="0" destOrd="0" parTransId="{6C824431-F441-401B-86C1-2F86E975AFC0}" sibTransId="{EF6835FA-D909-42B8-A1FA-4BABA14984B8}"/>
    <dgm:cxn modelId="{BA578CE0-D7C7-4FF4-AACB-B71027BDEAD1}" type="presOf" srcId="{595DCD1C-6A10-47EC-8E8F-D471CD71E0A5}" destId="{A1E8DE47-A100-4A78-801D-A13A521932F7}" srcOrd="1" destOrd="0" presId="urn:microsoft.com/office/officeart/2005/8/layout/vList4#1"/>
    <dgm:cxn modelId="{27E5DA5B-F694-49AE-9B01-3FCAFB659DB5}" type="presOf" srcId="{595DCD1C-6A10-47EC-8E8F-D471CD71E0A5}" destId="{F388B605-8599-495E-BA67-BFF2E2D1E54C}" srcOrd="0" destOrd="0" presId="urn:microsoft.com/office/officeart/2005/8/layout/vList4#1"/>
    <dgm:cxn modelId="{EDD21087-2059-405E-9624-9292C9F601E2}" type="presOf" srcId="{8DEC43ED-78F5-47E0-B619-2AD47165A739}" destId="{7248458A-FCF9-4465-B6D9-87D6C8A796EA}" srcOrd="0" destOrd="0" presId="urn:microsoft.com/office/officeart/2005/8/layout/vList4#1"/>
    <dgm:cxn modelId="{5CF99B6D-B6BE-4204-9647-55391BFAA67B}" type="presOf" srcId="{AAEBCBA8-760E-493E-B797-6AF2B08212AA}" destId="{7A0EECBA-E0A3-464F-AA3F-282AC2C54198}" srcOrd="1" destOrd="0" presId="urn:microsoft.com/office/officeart/2005/8/layout/vList4#1"/>
    <dgm:cxn modelId="{9E9C4FB9-95DE-45E4-89D6-EB98285F7A7A}" srcId="{5A85AD6B-1B08-41EC-85BF-B7D937514E7F}" destId="{AAEBCBA8-760E-493E-B797-6AF2B08212AA}" srcOrd="5" destOrd="0" parTransId="{82F630B3-6F79-438B-8890-157D1F6666FC}" sibTransId="{7DC8CB80-E1A4-4B24-B6D6-219081755EDC}"/>
    <dgm:cxn modelId="{A27FEB0B-4C24-4B08-997E-48C39816CE35}" srcId="{5A85AD6B-1B08-41EC-85BF-B7D937514E7F}" destId="{5788F127-BB3F-44A8-9B00-E80472C52EC0}" srcOrd="7" destOrd="0" parTransId="{E3A7C57E-EACB-4E1E-88F7-971502E71674}" sibTransId="{9327F788-AE94-4138-BECE-07D077A90AEE}"/>
    <dgm:cxn modelId="{42AA7FD7-3674-45CF-BE6C-78788DA576EB}" type="presOf" srcId="{F536E5B8-7E3D-40CE-B6CB-ADFEC0D216D3}" destId="{BE6AB5B9-119A-40E1-AD82-1B1C93DAD351}" srcOrd="0" destOrd="0" presId="urn:microsoft.com/office/officeart/2005/8/layout/vList4#1"/>
    <dgm:cxn modelId="{8631BB15-DAE8-427A-9700-D56A94828E3D}" srcId="{5A85AD6B-1B08-41EC-85BF-B7D937514E7F}" destId="{F536E5B8-7E3D-40CE-B6CB-ADFEC0D216D3}" srcOrd="3" destOrd="0" parTransId="{E85EEDBB-A903-4BC9-B4B6-840F4A2C1026}" sibTransId="{0D6CC29A-48F3-4FE3-8D95-436A176B3ED0}"/>
    <dgm:cxn modelId="{632868AD-E2E1-4F19-983E-5EE930D2AEDA}" srcId="{5A85AD6B-1B08-41EC-85BF-B7D937514E7F}" destId="{9EB21FDF-1A96-4408-B5C4-2B93CF0DD972}" srcOrd="4" destOrd="0" parTransId="{144D4ADD-55F0-4A1E-9C81-5CF2AD0F9CFA}" sibTransId="{BE11D1D7-197E-48B2-BDC8-1A28C65D87B0}"/>
    <dgm:cxn modelId="{32DD44F6-EA87-41D3-9CF9-EEFD02A338DF}" type="presOf" srcId="{8DEC43ED-78F5-47E0-B619-2AD47165A739}" destId="{FAE61533-8CD2-461D-BE5F-B86CA1F27D28}" srcOrd="1" destOrd="0" presId="urn:microsoft.com/office/officeart/2005/8/layout/vList4#1"/>
    <dgm:cxn modelId="{A33EB440-2AE4-4C4F-BE54-1A51EA30719E}" type="presOf" srcId="{5788F127-BB3F-44A8-9B00-E80472C52EC0}" destId="{6593DE7A-AACE-4FE8-9A6A-4831AE86ED6B}" srcOrd="0" destOrd="0" presId="urn:microsoft.com/office/officeart/2005/8/layout/vList4#1"/>
    <dgm:cxn modelId="{14CAB214-3869-4B8F-BBC4-7573C21649A2}" type="presOf" srcId="{F536E5B8-7E3D-40CE-B6CB-ADFEC0D216D3}" destId="{D3585DFC-DEE5-4594-8D5F-265B1B9883D1}" srcOrd="1" destOrd="0" presId="urn:microsoft.com/office/officeart/2005/8/layout/vList4#1"/>
    <dgm:cxn modelId="{5E214ED6-EF7B-44EC-BD94-57BB12A9D42E}" srcId="{5A85AD6B-1B08-41EC-85BF-B7D937514E7F}" destId="{71D7E895-901F-4D62-9361-9B669970DBAF}" srcOrd="6" destOrd="0" parTransId="{C44DA375-3E12-4571-9F20-F0EFD44D379F}" sibTransId="{AA0FF2A0-815B-4E6D-BCFE-AB536206AA9E}"/>
    <dgm:cxn modelId="{9D9320A1-2A7A-4363-A785-686071183271}" type="presOf" srcId="{9EB21FDF-1A96-4408-B5C4-2B93CF0DD972}" destId="{DD1859C4-3F6B-4641-B65C-1EDA901A336E}" srcOrd="0" destOrd="0" presId="urn:microsoft.com/office/officeart/2005/8/layout/vList4#1"/>
    <dgm:cxn modelId="{6E8A9273-A994-4137-9046-949B0689FAC6}" srcId="{5A85AD6B-1B08-41EC-85BF-B7D937514E7F}" destId="{9B5F1D36-4C5D-4170-841E-07126CE79F68}" srcOrd="8" destOrd="0" parTransId="{F4A48E12-BC4A-4DCF-BB23-214FE8352A04}" sibTransId="{177BA41F-CB4E-484C-B9BF-0AEF2BB98062}"/>
    <dgm:cxn modelId="{7AFA3D12-2DAA-4429-9ECD-ADE75F0B5CA3}" type="presOf" srcId="{5A85AD6B-1B08-41EC-85BF-B7D937514E7F}" destId="{676BECCD-E90F-464D-9F19-775DCC7437AC}" srcOrd="0" destOrd="0" presId="urn:microsoft.com/office/officeart/2005/8/layout/vList4#1"/>
    <dgm:cxn modelId="{CA9286F6-37CE-4481-A6BA-EFBFD87F3854}" type="presOf" srcId="{9EB21FDF-1A96-4408-B5C4-2B93CF0DD972}" destId="{E750FDE9-A3E5-4408-AF0D-46916C95A681}" srcOrd="1" destOrd="0" presId="urn:microsoft.com/office/officeart/2005/8/layout/vList4#1"/>
    <dgm:cxn modelId="{E4DA496D-3D29-4CD6-86D6-78926F9569E9}" type="presOf" srcId="{48886E15-261C-4184-9B2D-CF12EC428D1D}" destId="{79423850-C0E0-4E6D-B0E4-03BF68DE415F}" srcOrd="0" destOrd="0" presId="urn:microsoft.com/office/officeart/2005/8/layout/vList4#1"/>
    <dgm:cxn modelId="{07FE4988-01E8-4DE1-9C73-7A4AFB3F0C5A}" type="presOf" srcId="{AAEBCBA8-760E-493E-B797-6AF2B08212AA}" destId="{8DA03E41-7163-4138-A4A5-71BECBC305E9}" srcOrd="0" destOrd="0" presId="urn:microsoft.com/office/officeart/2005/8/layout/vList4#1"/>
    <dgm:cxn modelId="{B6FD836C-CA5C-4E92-B35E-7FD351156129}" type="presOf" srcId="{9B5F1D36-4C5D-4170-841E-07126CE79F68}" destId="{2E64B9B7-77B0-4202-B92F-E0BF0CF61319}" srcOrd="0" destOrd="0" presId="urn:microsoft.com/office/officeart/2005/8/layout/vList4#1"/>
    <dgm:cxn modelId="{1410C4A1-B0B6-4C9F-93D2-058DC2BA725A}" srcId="{5A85AD6B-1B08-41EC-85BF-B7D937514E7F}" destId="{595DCD1C-6A10-47EC-8E8F-D471CD71E0A5}" srcOrd="2" destOrd="0" parTransId="{A3F6CF31-3436-4BC0-A4EE-2CEFF6C962EF}" sibTransId="{2834CBF4-9FC0-48F2-9B24-0902461941C6}"/>
    <dgm:cxn modelId="{35B514FF-2F66-42DA-8332-EB79753F3264}" type="presOf" srcId="{9B5F1D36-4C5D-4170-841E-07126CE79F68}" destId="{959B486A-97EC-4BA5-BA3C-41C679C39DBA}" srcOrd="1" destOrd="0" presId="urn:microsoft.com/office/officeart/2005/8/layout/vList4#1"/>
    <dgm:cxn modelId="{2F00DAD6-13DA-41DC-B1A1-1120FF1AD4F4}" type="presOf" srcId="{48886E15-261C-4184-9B2D-CF12EC428D1D}" destId="{D4DB8BF3-43D8-4658-B8D8-E93518C24586}" srcOrd="1" destOrd="0" presId="urn:microsoft.com/office/officeart/2005/8/layout/vList4#1"/>
    <dgm:cxn modelId="{593607FF-5CCA-44A7-887F-64FB8536604D}" type="presOf" srcId="{71D7E895-901F-4D62-9361-9B669970DBAF}" destId="{4D451F1A-9D39-42FC-B194-4FA2D128D5DA}" srcOrd="0" destOrd="0" presId="urn:microsoft.com/office/officeart/2005/8/layout/vList4#1"/>
    <dgm:cxn modelId="{0F4808D0-E7C6-407E-B007-631ED2C5428B}" type="presOf" srcId="{5788F127-BB3F-44A8-9B00-E80472C52EC0}" destId="{44E657BC-D7CD-4944-A0A6-FEE4C18401BA}" srcOrd="1" destOrd="0" presId="urn:microsoft.com/office/officeart/2005/8/layout/vList4#1"/>
    <dgm:cxn modelId="{489BD735-37BF-4954-AA42-01585478F052}" srcId="{5A85AD6B-1B08-41EC-85BF-B7D937514E7F}" destId="{48886E15-261C-4184-9B2D-CF12EC428D1D}" srcOrd="1" destOrd="0" parTransId="{C65DDDC2-C10F-4EB5-9029-98A51CA01BFE}" sibTransId="{96CD9422-21DB-42E1-A8CF-518CD45DA254}"/>
    <dgm:cxn modelId="{379A0ECC-98DF-46BF-9E08-E50DDCFB32DE}" type="presOf" srcId="{71D7E895-901F-4D62-9361-9B669970DBAF}" destId="{879F2C01-3DEC-4ACA-AECC-4428BACEDDA8}" srcOrd="1" destOrd="0" presId="urn:microsoft.com/office/officeart/2005/8/layout/vList4#1"/>
    <dgm:cxn modelId="{CCE3A0DE-0B40-4031-B8F0-D47AA18F20D6}" type="presParOf" srcId="{676BECCD-E90F-464D-9F19-775DCC7437AC}" destId="{947B28A6-A8E1-40ED-9011-BA9B6FBF9BE4}" srcOrd="0" destOrd="0" presId="urn:microsoft.com/office/officeart/2005/8/layout/vList4#1"/>
    <dgm:cxn modelId="{7CC67332-005C-4B0E-9540-54098B163BBE}" type="presParOf" srcId="{947B28A6-A8E1-40ED-9011-BA9B6FBF9BE4}" destId="{7248458A-FCF9-4465-B6D9-87D6C8A796EA}" srcOrd="0" destOrd="0" presId="urn:microsoft.com/office/officeart/2005/8/layout/vList4#1"/>
    <dgm:cxn modelId="{3B8212C8-65D2-46A7-BF60-3FFADFE04502}" type="presParOf" srcId="{947B28A6-A8E1-40ED-9011-BA9B6FBF9BE4}" destId="{CFD3BF2A-53D7-44E5-83E6-38FABAFF97AE}" srcOrd="1" destOrd="0" presId="urn:microsoft.com/office/officeart/2005/8/layout/vList4#1"/>
    <dgm:cxn modelId="{CA3C02EE-9673-4AC7-934A-D8311698F3D6}" type="presParOf" srcId="{947B28A6-A8E1-40ED-9011-BA9B6FBF9BE4}" destId="{FAE61533-8CD2-461D-BE5F-B86CA1F27D28}" srcOrd="2" destOrd="0" presId="urn:microsoft.com/office/officeart/2005/8/layout/vList4#1"/>
    <dgm:cxn modelId="{4EB0925B-3408-4E90-A657-ED3F34A1A98E}" type="presParOf" srcId="{676BECCD-E90F-464D-9F19-775DCC7437AC}" destId="{56BA14AB-521B-49B3-8780-177857E7BFFE}" srcOrd="1" destOrd="0" presId="urn:microsoft.com/office/officeart/2005/8/layout/vList4#1"/>
    <dgm:cxn modelId="{4BC3610D-E5D7-4526-AD2B-B5651BEC6E9D}" type="presParOf" srcId="{676BECCD-E90F-464D-9F19-775DCC7437AC}" destId="{1F63B673-950D-4D04-82BD-5D74427B2D3F}" srcOrd="2" destOrd="0" presId="urn:microsoft.com/office/officeart/2005/8/layout/vList4#1"/>
    <dgm:cxn modelId="{E4E983FF-A971-4BC2-B2A5-C1A61DBD313C}" type="presParOf" srcId="{1F63B673-950D-4D04-82BD-5D74427B2D3F}" destId="{79423850-C0E0-4E6D-B0E4-03BF68DE415F}" srcOrd="0" destOrd="0" presId="urn:microsoft.com/office/officeart/2005/8/layout/vList4#1"/>
    <dgm:cxn modelId="{FF67001B-B903-498E-9DB9-F8C7000E84E4}" type="presParOf" srcId="{1F63B673-950D-4D04-82BD-5D74427B2D3F}" destId="{E80F3BCB-C5E2-4A18-AD99-82BF858F4BDC}" srcOrd="1" destOrd="0" presId="urn:microsoft.com/office/officeart/2005/8/layout/vList4#1"/>
    <dgm:cxn modelId="{5AC3B452-C4C7-46C8-8E4A-DDADB8BAF0EB}" type="presParOf" srcId="{1F63B673-950D-4D04-82BD-5D74427B2D3F}" destId="{D4DB8BF3-43D8-4658-B8D8-E93518C24586}" srcOrd="2" destOrd="0" presId="urn:microsoft.com/office/officeart/2005/8/layout/vList4#1"/>
    <dgm:cxn modelId="{1C212AC1-EBEA-482E-990E-D492E23FDB48}" type="presParOf" srcId="{676BECCD-E90F-464D-9F19-775DCC7437AC}" destId="{B76EC50A-7BDA-45E1-85DB-7436AF0CE589}" srcOrd="3" destOrd="0" presId="urn:microsoft.com/office/officeart/2005/8/layout/vList4#1"/>
    <dgm:cxn modelId="{F3CF61F3-2036-4DB8-9174-80B0E1D66C13}" type="presParOf" srcId="{676BECCD-E90F-464D-9F19-775DCC7437AC}" destId="{09173FAB-DCAC-4C75-8251-337B4B0119AB}" srcOrd="4" destOrd="0" presId="urn:microsoft.com/office/officeart/2005/8/layout/vList4#1"/>
    <dgm:cxn modelId="{216EA698-DF99-423C-948A-E377520F3F40}" type="presParOf" srcId="{09173FAB-DCAC-4C75-8251-337B4B0119AB}" destId="{F388B605-8599-495E-BA67-BFF2E2D1E54C}" srcOrd="0" destOrd="0" presId="urn:microsoft.com/office/officeart/2005/8/layout/vList4#1"/>
    <dgm:cxn modelId="{9583E446-2C47-4F53-8EB3-E60172EF9C88}" type="presParOf" srcId="{09173FAB-DCAC-4C75-8251-337B4B0119AB}" destId="{1B2FFFD1-E2EA-4D2F-915F-73AC113AAE17}" srcOrd="1" destOrd="0" presId="urn:microsoft.com/office/officeart/2005/8/layout/vList4#1"/>
    <dgm:cxn modelId="{A151C418-D9BA-4B51-B549-59B8D2DBF456}" type="presParOf" srcId="{09173FAB-DCAC-4C75-8251-337B4B0119AB}" destId="{A1E8DE47-A100-4A78-801D-A13A521932F7}" srcOrd="2" destOrd="0" presId="urn:microsoft.com/office/officeart/2005/8/layout/vList4#1"/>
    <dgm:cxn modelId="{69A91A93-8216-4087-87C8-0EC256D1DA04}" type="presParOf" srcId="{676BECCD-E90F-464D-9F19-775DCC7437AC}" destId="{7A9E4172-6F2D-4504-9C81-E599447F9DB8}" srcOrd="5" destOrd="0" presId="urn:microsoft.com/office/officeart/2005/8/layout/vList4#1"/>
    <dgm:cxn modelId="{5D421E08-8200-471C-BDEE-3253BFAA6F10}" type="presParOf" srcId="{676BECCD-E90F-464D-9F19-775DCC7437AC}" destId="{C579BED2-3EA3-40F5-90E8-21718DE148E9}" srcOrd="6" destOrd="0" presId="urn:microsoft.com/office/officeart/2005/8/layout/vList4#1"/>
    <dgm:cxn modelId="{BF74783F-ADE2-4666-B7D7-4B1872866917}" type="presParOf" srcId="{C579BED2-3EA3-40F5-90E8-21718DE148E9}" destId="{BE6AB5B9-119A-40E1-AD82-1B1C93DAD351}" srcOrd="0" destOrd="0" presId="urn:microsoft.com/office/officeart/2005/8/layout/vList4#1"/>
    <dgm:cxn modelId="{81C72C75-87C3-4F89-8B8D-D8C11C4DB5C5}" type="presParOf" srcId="{C579BED2-3EA3-40F5-90E8-21718DE148E9}" destId="{3F084F9E-998A-4D24-9340-FBD110078B86}" srcOrd="1" destOrd="0" presId="urn:microsoft.com/office/officeart/2005/8/layout/vList4#1"/>
    <dgm:cxn modelId="{32BC1079-FF34-457A-9E53-797F9BAD377A}" type="presParOf" srcId="{C579BED2-3EA3-40F5-90E8-21718DE148E9}" destId="{D3585DFC-DEE5-4594-8D5F-265B1B9883D1}" srcOrd="2" destOrd="0" presId="urn:microsoft.com/office/officeart/2005/8/layout/vList4#1"/>
    <dgm:cxn modelId="{7D492E82-72AD-4B51-97B3-DE825C2EAD0C}" type="presParOf" srcId="{676BECCD-E90F-464D-9F19-775DCC7437AC}" destId="{762DD68C-A3BD-4DCC-A752-79907599B954}" srcOrd="7" destOrd="0" presId="urn:microsoft.com/office/officeart/2005/8/layout/vList4#1"/>
    <dgm:cxn modelId="{1CFACA5B-F9CA-45D4-A7DC-F2839AF0C25A}" type="presParOf" srcId="{676BECCD-E90F-464D-9F19-775DCC7437AC}" destId="{822685BF-2D65-482D-AC11-271D893E48DA}" srcOrd="8" destOrd="0" presId="urn:microsoft.com/office/officeart/2005/8/layout/vList4#1"/>
    <dgm:cxn modelId="{A434B8D8-94A0-4F0B-A43C-21847A278729}" type="presParOf" srcId="{822685BF-2D65-482D-AC11-271D893E48DA}" destId="{DD1859C4-3F6B-4641-B65C-1EDA901A336E}" srcOrd="0" destOrd="0" presId="urn:microsoft.com/office/officeart/2005/8/layout/vList4#1"/>
    <dgm:cxn modelId="{D7A7E587-A792-47CB-AE2C-7E827EFAE504}" type="presParOf" srcId="{822685BF-2D65-482D-AC11-271D893E48DA}" destId="{6BEC6697-199A-4385-850F-953765F06AD0}" srcOrd="1" destOrd="0" presId="urn:microsoft.com/office/officeart/2005/8/layout/vList4#1"/>
    <dgm:cxn modelId="{C2C9FDEB-6A14-41E6-82A4-8DF6CA436F7A}" type="presParOf" srcId="{822685BF-2D65-482D-AC11-271D893E48DA}" destId="{E750FDE9-A3E5-4408-AF0D-46916C95A681}" srcOrd="2" destOrd="0" presId="urn:microsoft.com/office/officeart/2005/8/layout/vList4#1"/>
    <dgm:cxn modelId="{DA88A2C8-8F92-41A3-9315-57866EBCE2C8}" type="presParOf" srcId="{676BECCD-E90F-464D-9F19-775DCC7437AC}" destId="{586A981E-6479-4849-AE96-4DB8D0EE7896}" srcOrd="9" destOrd="0" presId="urn:microsoft.com/office/officeart/2005/8/layout/vList4#1"/>
    <dgm:cxn modelId="{B15F3CC2-7858-4D36-BCE9-46E54F482DD2}" type="presParOf" srcId="{676BECCD-E90F-464D-9F19-775DCC7437AC}" destId="{8F413882-96A6-427C-B2FA-022B307F5BB0}" srcOrd="10" destOrd="0" presId="urn:microsoft.com/office/officeart/2005/8/layout/vList4#1"/>
    <dgm:cxn modelId="{6D4E69E1-597D-4CF6-9A53-5DF85AE4ED75}" type="presParOf" srcId="{8F413882-96A6-427C-B2FA-022B307F5BB0}" destId="{8DA03E41-7163-4138-A4A5-71BECBC305E9}" srcOrd="0" destOrd="0" presId="urn:microsoft.com/office/officeart/2005/8/layout/vList4#1"/>
    <dgm:cxn modelId="{F848DDEE-B2D7-41A0-BD72-A30116B8B72B}" type="presParOf" srcId="{8F413882-96A6-427C-B2FA-022B307F5BB0}" destId="{9D50E413-1D13-4E80-A56D-9345843344C9}" srcOrd="1" destOrd="0" presId="urn:microsoft.com/office/officeart/2005/8/layout/vList4#1"/>
    <dgm:cxn modelId="{AE2DE971-E321-49D1-A812-37B36FED5807}" type="presParOf" srcId="{8F413882-96A6-427C-B2FA-022B307F5BB0}" destId="{7A0EECBA-E0A3-464F-AA3F-282AC2C54198}" srcOrd="2" destOrd="0" presId="urn:microsoft.com/office/officeart/2005/8/layout/vList4#1"/>
    <dgm:cxn modelId="{3CF341C7-43CC-4D74-BB94-E63009C498E7}" type="presParOf" srcId="{676BECCD-E90F-464D-9F19-775DCC7437AC}" destId="{DDBC76BD-705C-458C-9CEF-FEAD5C0537B6}" srcOrd="11" destOrd="0" presId="urn:microsoft.com/office/officeart/2005/8/layout/vList4#1"/>
    <dgm:cxn modelId="{8631D0B9-B39F-43B0-91F6-168D95E75A7B}" type="presParOf" srcId="{676BECCD-E90F-464D-9F19-775DCC7437AC}" destId="{FEDEFD5F-1B46-43C4-A3E5-CD1BEACB066A}" srcOrd="12" destOrd="0" presId="urn:microsoft.com/office/officeart/2005/8/layout/vList4#1"/>
    <dgm:cxn modelId="{A7C979B3-F765-4F4F-B08E-0E75516CA1F4}" type="presParOf" srcId="{FEDEFD5F-1B46-43C4-A3E5-CD1BEACB066A}" destId="{4D451F1A-9D39-42FC-B194-4FA2D128D5DA}" srcOrd="0" destOrd="0" presId="urn:microsoft.com/office/officeart/2005/8/layout/vList4#1"/>
    <dgm:cxn modelId="{B9D3CE82-CF52-426E-8B6B-8E977FD2310C}" type="presParOf" srcId="{FEDEFD5F-1B46-43C4-A3E5-CD1BEACB066A}" destId="{FB83C41F-81BE-49D8-8CB6-20D40D0257AE}" srcOrd="1" destOrd="0" presId="urn:microsoft.com/office/officeart/2005/8/layout/vList4#1"/>
    <dgm:cxn modelId="{74E877C9-3E0B-4694-9759-0D45F1E24941}" type="presParOf" srcId="{FEDEFD5F-1B46-43C4-A3E5-CD1BEACB066A}" destId="{879F2C01-3DEC-4ACA-AECC-4428BACEDDA8}" srcOrd="2" destOrd="0" presId="urn:microsoft.com/office/officeart/2005/8/layout/vList4#1"/>
    <dgm:cxn modelId="{17330ADE-91A2-479E-87DC-A133695EFE61}" type="presParOf" srcId="{676BECCD-E90F-464D-9F19-775DCC7437AC}" destId="{1166BF13-D864-4C36-B33D-FFB5EDD277AE}" srcOrd="13" destOrd="0" presId="urn:microsoft.com/office/officeart/2005/8/layout/vList4#1"/>
    <dgm:cxn modelId="{2D1D0016-A7AA-467F-8183-000753D3CEE0}" type="presParOf" srcId="{676BECCD-E90F-464D-9F19-775DCC7437AC}" destId="{66B0A6E7-5649-4502-856C-465E254E6C1B}" srcOrd="14" destOrd="0" presId="urn:microsoft.com/office/officeart/2005/8/layout/vList4#1"/>
    <dgm:cxn modelId="{D8E1FD5A-9956-4866-ACFF-E7FA85BF0E31}" type="presParOf" srcId="{66B0A6E7-5649-4502-856C-465E254E6C1B}" destId="{6593DE7A-AACE-4FE8-9A6A-4831AE86ED6B}" srcOrd="0" destOrd="0" presId="urn:microsoft.com/office/officeart/2005/8/layout/vList4#1"/>
    <dgm:cxn modelId="{FACEAB07-7425-4967-82B1-9CC46832A8E2}" type="presParOf" srcId="{66B0A6E7-5649-4502-856C-465E254E6C1B}" destId="{801CA02F-DBA4-463A-8E9D-57EFDD4B6BAF}" srcOrd="1" destOrd="0" presId="urn:microsoft.com/office/officeart/2005/8/layout/vList4#1"/>
    <dgm:cxn modelId="{25848B93-7B11-4E91-94E8-B8D5BC806A82}" type="presParOf" srcId="{66B0A6E7-5649-4502-856C-465E254E6C1B}" destId="{44E657BC-D7CD-4944-A0A6-FEE4C18401BA}" srcOrd="2" destOrd="0" presId="urn:microsoft.com/office/officeart/2005/8/layout/vList4#1"/>
    <dgm:cxn modelId="{7891AFF8-AEF0-4412-9C2B-2FD8CFBD09F2}" type="presParOf" srcId="{676BECCD-E90F-464D-9F19-775DCC7437AC}" destId="{790A3BBF-6B2C-4D9A-88F4-1E56DF620825}" srcOrd="15" destOrd="0" presId="urn:microsoft.com/office/officeart/2005/8/layout/vList4#1"/>
    <dgm:cxn modelId="{3B41142F-9F2B-430F-BB97-5C4CE95EC91C}" type="presParOf" srcId="{676BECCD-E90F-464D-9F19-775DCC7437AC}" destId="{05CB91B2-6E3A-483C-8F93-334E4F9BC34F}" srcOrd="16" destOrd="0" presId="urn:microsoft.com/office/officeart/2005/8/layout/vList4#1"/>
    <dgm:cxn modelId="{BDB6AA14-5CEF-4140-B885-94974DD33256}" type="presParOf" srcId="{05CB91B2-6E3A-483C-8F93-334E4F9BC34F}" destId="{2E64B9B7-77B0-4202-B92F-E0BF0CF61319}" srcOrd="0" destOrd="0" presId="urn:microsoft.com/office/officeart/2005/8/layout/vList4#1"/>
    <dgm:cxn modelId="{28C0EEA9-E347-47FF-95E3-E938C02707AD}" type="presParOf" srcId="{05CB91B2-6E3A-483C-8F93-334E4F9BC34F}" destId="{257B5BC4-EBFA-420A-831F-E4C6FEA0011F}" srcOrd="1" destOrd="0" presId="urn:microsoft.com/office/officeart/2005/8/layout/vList4#1"/>
    <dgm:cxn modelId="{AE994207-EDD2-4363-B0B5-4DCD630EC949}" type="presParOf" srcId="{05CB91B2-6E3A-483C-8F93-334E4F9BC34F}" destId="{959B486A-97EC-4BA5-BA3C-41C679C39DB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74C02F-9D0D-49B9-A2F8-8AA5A70CEB4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A9BDEB-E4FF-41E2-8135-2431D7FF9E6D}">
      <dgm:prSet phldrT="[Text]"/>
      <dgm:spPr/>
      <dgm:t>
        <a:bodyPr/>
        <a:lstStyle/>
        <a:p>
          <a:r>
            <a:rPr lang="ru-RU" dirty="0" smtClean="0"/>
            <a:t>пре доношења одлуке о покретању поступка</a:t>
          </a:r>
          <a:endParaRPr lang="en-US" dirty="0"/>
        </a:p>
      </dgm:t>
    </dgm:pt>
    <dgm:pt modelId="{0273286A-F8AB-4282-A981-1E966499916F}" type="parTrans" cxnId="{FAD4A59E-CB11-41B9-9AAE-D8AF9102FFCC}">
      <dgm:prSet/>
      <dgm:spPr/>
      <dgm:t>
        <a:bodyPr/>
        <a:lstStyle/>
        <a:p>
          <a:endParaRPr lang="en-US"/>
        </a:p>
      </dgm:t>
    </dgm:pt>
    <dgm:pt modelId="{14DC6792-7B5F-4764-B7DA-72EFCFCB42B1}" type="sibTrans" cxnId="{FAD4A59E-CB11-41B9-9AAE-D8AF9102FFCC}">
      <dgm:prSet/>
      <dgm:spPr/>
      <dgm:t>
        <a:bodyPr/>
        <a:lstStyle/>
        <a:p>
          <a:endParaRPr lang="en-US"/>
        </a:p>
      </dgm:t>
    </dgm:pt>
    <dgm:pt modelId="{C0353098-D5C2-4EC2-989D-BC9182D49061}">
      <dgm:prSet phldrT="[Text]"/>
      <dgm:spPr/>
      <dgm:t>
        <a:bodyPr/>
        <a:lstStyle/>
        <a:p>
          <a:r>
            <a:rPr lang="ru-RU" dirty="0" smtClean="0"/>
            <a:t>приликом израде конкурсне документације</a:t>
          </a:r>
          <a:endParaRPr lang="en-US" dirty="0"/>
        </a:p>
      </dgm:t>
    </dgm:pt>
    <dgm:pt modelId="{1DCBF714-EF3C-4E90-A3D1-BACE6AD50EF6}" type="parTrans" cxnId="{96CE2759-1D6C-4B99-9E63-25899346DD43}">
      <dgm:prSet/>
      <dgm:spPr/>
      <dgm:t>
        <a:bodyPr/>
        <a:lstStyle/>
        <a:p>
          <a:endParaRPr lang="en-US"/>
        </a:p>
      </dgm:t>
    </dgm:pt>
    <dgm:pt modelId="{A14B26C8-8027-449A-9028-3166C77D31F2}" type="sibTrans" cxnId="{96CE2759-1D6C-4B99-9E63-25899346DD43}">
      <dgm:prSet/>
      <dgm:spPr/>
      <dgm:t>
        <a:bodyPr/>
        <a:lstStyle/>
        <a:p>
          <a:endParaRPr lang="en-US"/>
        </a:p>
      </dgm:t>
    </dgm:pt>
    <dgm:pt modelId="{656AF33A-6445-45C8-ABBF-90CBD1A0F0C3}">
      <dgm:prSet phldrT="[Text]"/>
      <dgm:spPr/>
      <dgm:t>
        <a:bodyPr/>
        <a:lstStyle/>
        <a:p>
          <a:r>
            <a:rPr lang="ru-RU" dirty="0" smtClean="0"/>
            <a:t>у току отварања понуда</a:t>
          </a:r>
          <a:endParaRPr lang="en-US" dirty="0"/>
        </a:p>
      </dgm:t>
    </dgm:pt>
    <dgm:pt modelId="{32E6DF8F-0EA2-451F-91AB-4FE07B226F6D}" type="parTrans" cxnId="{D32DA85E-A3A3-459C-8D86-37B88DBA288C}">
      <dgm:prSet/>
      <dgm:spPr/>
      <dgm:t>
        <a:bodyPr/>
        <a:lstStyle/>
        <a:p>
          <a:endParaRPr lang="en-US"/>
        </a:p>
      </dgm:t>
    </dgm:pt>
    <dgm:pt modelId="{00297CF3-F492-481D-A45D-9D13CB9E4629}" type="sibTrans" cxnId="{D32DA85E-A3A3-459C-8D86-37B88DBA288C}">
      <dgm:prSet/>
      <dgm:spPr/>
      <dgm:t>
        <a:bodyPr/>
        <a:lstStyle/>
        <a:p>
          <a:endParaRPr lang="en-US"/>
        </a:p>
      </dgm:t>
    </dgm:pt>
    <dgm:pt modelId="{ACCE4CD3-DC89-442E-9AE2-BB99471C6560}">
      <dgm:prSet phldrT="[Text]"/>
      <dgm:spPr/>
      <dgm:t>
        <a:bodyPr/>
        <a:lstStyle/>
        <a:p>
          <a:r>
            <a:rPr lang="ru-RU" dirty="0" smtClean="0"/>
            <a:t>у фази стручне оцене понуда</a:t>
          </a:r>
          <a:endParaRPr lang="en-US" dirty="0"/>
        </a:p>
      </dgm:t>
    </dgm:pt>
    <dgm:pt modelId="{1C52441E-04B7-4CA0-8C6D-68B676D2DF1D}" type="parTrans" cxnId="{641CEB1E-ADC2-4230-9546-62965D0FA930}">
      <dgm:prSet/>
      <dgm:spPr/>
      <dgm:t>
        <a:bodyPr/>
        <a:lstStyle/>
        <a:p>
          <a:endParaRPr lang="en-US"/>
        </a:p>
      </dgm:t>
    </dgm:pt>
    <dgm:pt modelId="{D63A01C7-8612-4372-81D7-0BC3ACB6DCBB}" type="sibTrans" cxnId="{641CEB1E-ADC2-4230-9546-62965D0FA930}">
      <dgm:prSet/>
      <dgm:spPr/>
      <dgm:t>
        <a:bodyPr/>
        <a:lstStyle/>
        <a:p>
          <a:endParaRPr lang="en-US"/>
        </a:p>
      </dgm:t>
    </dgm:pt>
    <dgm:pt modelId="{3F1670A5-AF69-41B0-A215-E7D73D3036B3}">
      <dgm:prSet phldrT="[Text]"/>
      <dgm:spPr/>
      <dgm:t>
        <a:bodyPr/>
        <a:lstStyle/>
        <a:p>
          <a:r>
            <a:rPr lang="sr-Cyrl-CS" dirty="0" smtClean="0"/>
            <a:t>у току закључења уговора</a:t>
          </a:r>
          <a:endParaRPr lang="en-US" dirty="0"/>
        </a:p>
      </dgm:t>
    </dgm:pt>
    <dgm:pt modelId="{E47F99D2-DEE1-4B9B-B69C-537DFCFA9B29}" type="parTrans" cxnId="{9710F129-3198-4E44-B044-B7553287776C}">
      <dgm:prSet/>
      <dgm:spPr/>
      <dgm:t>
        <a:bodyPr/>
        <a:lstStyle/>
        <a:p>
          <a:endParaRPr lang="en-US"/>
        </a:p>
      </dgm:t>
    </dgm:pt>
    <dgm:pt modelId="{C5542DBD-A451-4C13-B8C8-92FB27D401C7}" type="sibTrans" cxnId="{9710F129-3198-4E44-B044-B7553287776C}">
      <dgm:prSet/>
      <dgm:spPr/>
      <dgm:t>
        <a:bodyPr/>
        <a:lstStyle/>
        <a:p>
          <a:endParaRPr lang="en-US"/>
        </a:p>
      </dgm:t>
    </dgm:pt>
    <dgm:pt modelId="{C2D686C9-9A1F-4E7B-A3E5-2FC69645EA2E}" type="pres">
      <dgm:prSet presAssocID="{BA74C02F-9D0D-49B9-A2F8-8AA5A70CEB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FEC07-706A-4E00-B303-65D2FB998AB3}" type="pres">
      <dgm:prSet presAssocID="{6BA9BDEB-E4FF-41E2-8135-2431D7FF9E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CA928-D1BD-44C5-BEE0-F0FA8B916E66}" type="pres">
      <dgm:prSet presAssocID="{14DC6792-7B5F-4764-B7DA-72EFCFCB42B1}" presName="sibTrans" presStyleCnt="0"/>
      <dgm:spPr/>
    </dgm:pt>
    <dgm:pt modelId="{3CE6DF73-DF34-4A5F-A020-851464FD74C5}" type="pres">
      <dgm:prSet presAssocID="{C0353098-D5C2-4EC2-989D-BC9182D4906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2E3F2-CFCA-45CD-A821-E84E29A4FC2A}" type="pres">
      <dgm:prSet presAssocID="{A14B26C8-8027-449A-9028-3166C77D31F2}" presName="sibTrans" presStyleCnt="0"/>
      <dgm:spPr/>
    </dgm:pt>
    <dgm:pt modelId="{89BB9DCA-3007-469C-86F0-EC29D49ED23F}" type="pres">
      <dgm:prSet presAssocID="{656AF33A-6445-45C8-ABBF-90CBD1A0F0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9F939-4AC9-4070-B45B-08E4761E84CD}" type="pres">
      <dgm:prSet presAssocID="{00297CF3-F492-481D-A45D-9D13CB9E4629}" presName="sibTrans" presStyleCnt="0"/>
      <dgm:spPr/>
    </dgm:pt>
    <dgm:pt modelId="{0D506397-C5A1-4014-A28D-E2C5DC43D299}" type="pres">
      <dgm:prSet presAssocID="{ACCE4CD3-DC89-442E-9AE2-BB99471C65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59859-DAED-4D50-86F4-02CCC7B74368}" type="pres">
      <dgm:prSet presAssocID="{D63A01C7-8612-4372-81D7-0BC3ACB6DCBB}" presName="sibTrans" presStyleCnt="0"/>
      <dgm:spPr/>
    </dgm:pt>
    <dgm:pt modelId="{AB8F353F-0CD7-42F2-8389-D44F1A44BCCF}" type="pres">
      <dgm:prSet presAssocID="{3F1670A5-AF69-41B0-A215-E7D73D3036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864D0-7593-4277-BAB7-FB2A0BAA8AFB}" type="presOf" srcId="{BA74C02F-9D0D-49B9-A2F8-8AA5A70CEB4A}" destId="{C2D686C9-9A1F-4E7B-A3E5-2FC69645EA2E}" srcOrd="0" destOrd="0" presId="urn:microsoft.com/office/officeart/2005/8/layout/default#1"/>
    <dgm:cxn modelId="{283950F3-608C-40CD-B25C-6F023357FA06}" type="presOf" srcId="{ACCE4CD3-DC89-442E-9AE2-BB99471C6560}" destId="{0D506397-C5A1-4014-A28D-E2C5DC43D299}" srcOrd="0" destOrd="0" presId="urn:microsoft.com/office/officeart/2005/8/layout/default#1"/>
    <dgm:cxn modelId="{D32DA85E-A3A3-459C-8D86-37B88DBA288C}" srcId="{BA74C02F-9D0D-49B9-A2F8-8AA5A70CEB4A}" destId="{656AF33A-6445-45C8-ABBF-90CBD1A0F0C3}" srcOrd="2" destOrd="0" parTransId="{32E6DF8F-0EA2-451F-91AB-4FE07B226F6D}" sibTransId="{00297CF3-F492-481D-A45D-9D13CB9E4629}"/>
    <dgm:cxn modelId="{641CEB1E-ADC2-4230-9546-62965D0FA930}" srcId="{BA74C02F-9D0D-49B9-A2F8-8AA5A70CEB4A}" destId="{ACCE4CD3-DC89-442E-9AE2-BB99471C6560}" srcOrd="3" destOrd="0" parTransId="{1C52441E-04B7-4CA0-8C6D-68B676D2DF1D}" sibTransId="{D63A01C7-8612-4372-81D7-0BC3ACB6DCBB}"/>
    <dgm:cxn modelId="{FD55FEFF-E67A-4E68-8552-6FBEB9ACCD9B}" type="presOf" srcId="{656AF33A-6445-45C8-ABBF-90CBD1A0F0C3}" destId="{89BB9DCA-3007-469C-86F0-EC29D49ED23F}" srcOrd="0" destOrd="0" presId="urn:microsoft.com/office/officeart/2005/8/layout/default#1"/>
    <dgm:cxn modelId="{C6064B73-E262-4183-8918-43359E8EE618}" type="presOf" srcId="{3F1670A5-AF69-41B0-A215-E7D73D3036B3}" destId="{AB8F353F-0CD7-42F2-8389-D44F1A44BCCF}" srcOrd="0" destOrd="0" presId="urn:microsoft.com/office/officeart/2005/8/layout/default#1"/>
    <dgm:cxn modelId="{96CE2759-1D6C-4B99-9E63-25899346DD43}" srcId="{BA74C02F-9D0D-49B9-A2F8-8AA5A70CEB4A}" destId="{C0353098-D5C2-4EC2-989D-BC9182D49061}" srcOrd="1" destOrd="0" parTransId="{1DCBF714-EF3C-4E90-A3D1-BACE6AD50EF6}" sibTransId="{A14B26C8-8027-449A-9028-3166C77D31F2}"/>
    <dgm:cxn modelId="{9710F129-3198-4E44-B044-B7553287776C}" srcId="{BA74C02F-9D0D-49B9-A2F8-8AA5A70CEB4A}" destId="{3F1670A5-AF69-41B0-A215-E7D73D3036B3}" srcOrd="4" destOrd="0" parTransId="{E47F99D2-DEE1-4B9B-B69C-537DFCFA9B29}" sibTransId="{C5542DBD-A451-4C13-B8C8-92FB27D401C7}"/>
    <dgm:cxn modelId="{FAD4A59E-CB11-41B9-9AAE-D8AF9102FFCC}" srcId="{BA74C02F-9D0D-49B9-A2F8-8AA5A70CEB4A}" destId="{6BA9BDEB-E4FF-41E2-8135-2431D7FF9E6D}" srcOrd="0" destOrd="0" parTransId="{0273286A-F8AB-4282-A981-1E966499916F}" sibTransId="{14DC6792-7B5F-4764-B7DA-72EFCFCB42B1}"/>
    <dgm:cxn modelId="{0A73192A-6463-45BE-AB40-58C200E87D57}" type="presOf" srcId="{6BA9BDEB-E4FF-41E2-8135-2431D7FF9E6D}" destId="{6F9FEC07-706A-4E00-B303-65D2FB998AB3}" srcOrd="0" destOrd="0" presId="urn:microsoft.com/office/officeart/2005/8/layout/default#1"/>
    <dgm:cxn modelId="{FD317778-0B51-4244-AC50-84AE950395CF}" type="presOf" srcId="{C0353098-D5C2-4EC2-989D-BC9182D49061}" destId="{3CE6DF73-DF34-4A5F-A020-851464FD74C5}" srcOrd="0" destOrd="0" presId="urn:microsoft.com/office/officeart/2005/8/layout/default#1"/>
    <dgm:cxn modelId="{FA24B6BB-99D5-4985-A2DA-AD368B5474EC}" type="presParOf" srcId="{C2D686C9-9A1F-4E7B-A3E5-2FC69645EA2E}" destId="{6F9FEC07-706A-4E00-B303-65D2FB998AB3}" srcOrd="0" destOrd="0" presId="urn:microsoft.com/office/officeart/2005/8/layout/default#1"/>
    <dgm:cxn modelId="{AFC56E48-3422-4D05-A71B-72E4D1D74FA5}" type="presParOf" srcId="{C2D686C9-9A1F-4E7B-A3E5-2FC69645EA2E}" destId="{E5BCA928-D1BD-44C5-BEE0-F0FA8B916E66}" srcOrd="1" destOrd="0" presId="urn:microsoft.com/office/officeart/2005/8/layout/default#1"/>
    <dgm:cxn modelId="{65C30E52-31F9-43F4-8D46-C22FD2263D3D}" type="presParOf" srcId="{C2D686C9-9A1F-4E7B-A3E5-2FC69645EA2E}" destId="{3CE6DF73-DF34-4A5F-A020-851464FD74C5}" srcOrd="2" destOrd="0" presId="urn:microsoft.com/office/officeart/2005/8/layout/default#1"/>
    <dgm:cxn modelId="{E32B7656-7566-44C1-B911-50BD9C9B11B1}" type="presParOf" srcId="{C2D686C9-9A1F-4E7B-A3E5-2FC69645EA2E}" destId="{0C02E3F2-CFCA-45CD-A821-E84E29A4FC2A}" srcOrd="3" destOrd="0" presId="urn:microsoft.com/office/officeart/2005/8/layout/default#1"/>
    <dgm:cxn modelId="{196C448E-2DE4-4E76-8752-D9767ECA9704}" type="presParOf" srcId="{C2D686C9-9A1F-4E7B-A3E5-2FC69645EA2E}" destId="{89BB9DCA-3007-469C-86F0-EC29D49ED23F}" srcOrd="4" destOrd="0" presId="urn:microsoft.com/office/officeart/2005/8/layout/default#1"/>
    <dgm:cxn modelId="{09CE300D-2ED2-4D7F-A5CE-3BAC3E987499}" type="presParOf" srcId="{C2D686C9-9A1F-4E7B-A3E5-2FC69645EA2E}" destId="{5C29F939-4AC9-4070-B45B-08E4761E84CD}" srcOrd="5" destOrd="0" presId="urn:microsoft.com/office/officeart/2005/8/layout/default#1"/>
    <dgm:cxn modelId="{327DCD73-9656-4D5A-AC96-399FF109148A}" type="presParOf" srcId="{C2D686C9-9A1F-4E7B-A3E5-2FC69645EA2E}" destId="{0D506397-C5A1-4014-A28D-E2C5DC43D299}" srcOrd="6" destOrd="0" presId="urn:microsoft.com/office/officeart/2005/8/layout/default#1"/>
    <dgm:cxn modelId="{ADF24280-27F3-4F56-BD8A-08080F9D55BC}" type="presParOf" srcId="{C2D686C9-9A1F-4E7B-A3E5-2FC69645EA2E}" destId="{5EB59859-DAED-4D50-86F4-02CCC7B74368}" srcOrd="7" destOrd="0" presId="urn:microsoft.com/office/officeart/2005/8/layout/default#1"/>
    <dgm:cxn modelId="{9A398790-B264-4D3B-A8BF-07169FFF93C2}" type="presParOf" srcId="{C2D686C9-9A1F-4E7B-A3E5-2FC69645EA2E}" destId="{AB8F353F-0CD7-42F2-8389-D44F1A44BCC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C45AC-65D2-42CF-A78F-3969AFA5B757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F59CD-0614-4284-87E8-FA2C81721EB7}">
      <dgm:prSet phldrT="[Text]" custT="1"/>
      <dgm:spPr/>
      <dgm:t>
        <a:bodyPr/>
        <a:lstStyle/>
        <a:p>
          <a:pPr algn="l"/>
          <a:r>
            <a:rPr lang="sr-Cyrl-C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Уколико наручилац не добије унапред одређени број прихватљивих понуда, наручилац може да закључи оквирни споразум са </a:t>
          </a:r>
          <a:r>
            <a:rPr lang="sr-Cyrl-CS" sz="14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мањим бројем понуђача </a:t>
          </a:r>
          <a:r>
            <a:rPr lang="sr-Cyrl-C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односно и са једним.  </a:t>
          </a:r>
          <a:endParaRPr lang="en-US" sz="1400" b="0" dirty="0">
            <a:latin typeface="Times New Roman" pitchFamily="18" charset="0"/>
            <a:cs typeface="Times New Roman" pitchFamily="18" charset="0"/>
          </a:endParaRPr>
        </a:p>
      </dgm:t>
    </dgm:pt>
    <dgm:pt modelId="{45910F51-908F-48A0-B412-C7B7C18E190A}" type="parTrans" cxnId="{C0DBEA6D-2419-4832-B301-0C78E524A552}">
      <dgm:prSet/>
      <dgm:spPr/>
      <dgm:t>
        <a:bodyPr/>
        <a:lstStyle/>
        <a:p>
          <a:endParaRPr lang="en-US"/>
        </a:p>
      </dgm:t>
    </dgm:pt>
    <dgm:pt modelId="{93653F9B-7DC0-41E0-B3CD-D252FC0A0EFD}" type="sibTrans" cxnId="{C0DBEA6D-2419-4832-B301-0C78E524A552}">
      <dgm:prSet/>
      <dgm:spPr/>
      <dgm:t>
        <a:bodyPr/>
        <a:lstStyle/>
        <a:p>
          <a:endParaRPr lang="en-US"/>
        </a:p>
      </dgm:t>
    </dgm:pt>
    <dgm:pt modelId="{CF5A6121-1EDB-4020-BE6B-0EE380FAF106}">
      <dgm:prSet phldrT="[Text]" custT="1"/>
      <dgm:spPr/>
      <dgm:t>
        <a:bodyPr/>
        <a:lstStyle/>
        <a:p>
          <a:pPr algn="just"/>
          <a:r>
            <a:rPr lang="sr-Cyrl-CS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Оквирни споразум могу користити само наручиоци који су </a:t>
          </a:r>
          <a:r>
            <a:rPr lang="sr-Cyrl-CS" sz="1400" b="1" u="sng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прецизно наведени </a:t>
          </a:r>
          <a:r>
            <a:rPr lang="sr-Cyrl-CS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у оквирном споразуму или се на основу оквирног споразума јасно може утврдити којим наручиоцима је намењен</a:t>
          </a:r>
          <a:endParaRPr lang="en-US" sz="1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02EF9B-A0CE-4E60-B242-35FD092763AF}" type="parTrans" cxnId="{63583F04-8F13-474B-8986-B341EF9D8500}">
      <dgm:prSet/>
      <dgm:spPr/>
      <dgm:t>
        <a:bodyPr/>
        <a:lstStyle/>
        <a:p>
          <a:endParaRPr lang="en-US"/>
        </a:p>
      </dgm:t>
    </dgm:pt>
    <dgm:pt modelId="{550A720F-071F-4DDC-BBFA-7FDDF1129D4D}" type="sibTrans" cxnId="{63583F04-8F13-474B-8986-B341EF9D8500}">
      <dgm:prSet/>
      <dgm:spPr/>
      <dgm:t>
        <a:bodyPr/>
        <a:lstStyle/>
        <a:p>
          <a:endParaRPr lang="en-US"/>
        </a:p>
      </dgm:t>
    </dgm:pt>
    <dgm:pt modelId="{85CBE421-73EA-42C3-B3B7-03E028D73697}">
      <dgm:prSet phldrT="[Text]" custT="1"/>
      <dgm:spPr/>
      <dgm:t>
        <a:bodyPr/>
        <a:lstStyle/>
        <a:p>
          <a:pPr algn="just"/>
          <a:r>
            <a:rPr lang="sr-Cyrl-CS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Уговори о јавној набавци који се закључују на основу оквирног споразума морају се доделити </a:t>
          </a:r>
          <a:r>
            <a:rPr lang="sr-Cyrl-CS" sz="1400" b="1" u="sng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пре завршетка трајања оквирног споразума</a:t>
          </a:r>
          <a:r>
            <a:rPr lang="sr-Cyrl-CS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, с тим да се трајање појединих уговора закључених на основу оквирног споразума </a:t>
          </a:r>
          <a:r>
            <a:rPr lang="sr-Cyrl-CS" sz="1400" b="1" u="sng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не мора подударати</a:t>
          </a:r>
          <a:r>
            <a:rPr lang="sr-Cyrl-CS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 са трајањем тог оквирног споразума, већ по потреби може трајати краће или дуже.</a:t>
          </a:r>
          <a:endParaRPr lang="en-US" sz="1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17BC59-E148-4A06-8DE1-0B2A6BAAC6D2}" type="parTrans" cxnId="{E8199B72-4211-45FB-BE5B-9EE5AF16CD81}">
      <dgm:prSet/>
      <dgm:spPr/>
      <dgm:t>
        <a:bodyPr/>
        <a:lstStyle/>
        <a:p>
          <a:endParaRPr lang="en-US"/>
        </a:p>
      </dgm:t>
    </dgm:pt>
    <dgm:pt modelId="{2CD772C1-DA19-4DF5-9246-E1019FDEB696}" type="sibTrans" cxnId="{E8199B72-4211-45FB-BE5B-9EE5AF16CD81}">
      <dgm:prSet/>
      <dgm:spPr/>
      <dgm:t>
        <a:bodyPr/>
        <a:lstStyle/>
        <a:p>
          <a:endParaRPr lang="en-US"/>
        </a:p>
      </dgm:t>
    </dgm:pt>
    <dgm:pt modelId="{7A99EB86-0FAB-4949-A5EA-0B8A75A2F211}">
      <dgm:prSet phldrT="[Text]" custT="1"/>
      <dgm:spPr/>
      <dgm:t>
        <a:bodyPr/>
        <a:lstStyle/>
        <a:p>
          <a:pPr algn="just"/>
          <a:r>
            <a:rPr lang="sr-Cyrl-CS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Оквирни споразум се не може користити на начин којим би се спречила, ограничила или нарушила </a:t>
          </a:r>
          <a:r>
            <a:rPr lang="sr-Cyrl-CS" sz="1400" b="1" u="sng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конкуренција и једнакост понуђача.</a:t>
          </a:r>
          <a:endParaRPr lang="en-US" sz="1400" b="1" u="sng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B5B5CC-A60A-48E5-B026-86233D6683BF}" type="parTrans" cxnId="{258827AB-396F-40D5-8EE7-51D73B5D191E}">
      <dgm:prSet/>
      <dgm:spPr/>
      <dgm:t>
        <a:bodyPr/>
        <a:lstStyle/>
        <a:p>
          <a:endParaRPr lang="en-US"/>
        </a:p>
      </dgm:t>
    </dgm:pt>
    <dgm:pt modelId="{74E7C821-E12A-4080-B3C0-3CA140DDBB43}" type="sibTrans" cxnId="{258827AB-396F-40D5-8EE7-51D73B5D191E}">
      <dgm:prSet/>
      <dgm:spPr/>
      <dgm:t>
        <a:bodyPr/>
        <a:lstStyle/>
        <a:p>
          <a:endParaRPr lang="en-US"/>
        </a:p>
      </dgm:t>
    </dgm:pt>
    <dgm:pt modelId="{646ABD70-A59F-43C9-97F0-881D95FFB74C}">
      <dgm:prSet phldrT="[Text]" custT="1"/>
      <dgm:spPr/>
      <dgm:t>
        <a:bodyPr/>
        <a:lstStyle/>
        <a:p>
          <a:pPr algn="just"/>
          <a:r>
            <a:rPr lang="sr-Cyrl-CS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 склапању уговора о јавној набавци на основу оквирног споразума стране </a:t>
          </a:r>
          <a:r>
            <a:rPr lang="sr-Cyrl-CS" sz="1400" b="1" u="sng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не могу мењати битне услове </a:t>
          </a:r>
          <a:r>
            <a:rPr lang="sr-Cyrl-CS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оквирног споразума.</a:t>
          </a:r>
          <a:endParaRPr lang="en-US" sz="14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BBCE71-05E5-4268-852A-3AE81B9FC339}" type="parTrans" cxnId="{29A44C2F-C5B0-4404-A1AF-E73C1620599D}">
      <dgm:prSet/>
      <dgm:spPr/>
      <dgm:t>
        <a:bodyPr/>
        <a:lstStyle/>
        <a:p>
          <a:endParaRPr lang="en-US"/>
        </a:p>
      </dgm:t>
    </dgm:pt>
    <dgm:pt modelId="{D0AFA93E-9162-4B19-9A08-7BEDDA64E953}" type="sibTrans" cxnId="{29A44C2F-C5B0-4404-A1AF-E73C1620599D}">
      <dgm:prSet/>
      <dgm:spPr/>
      <dgm:t>
        <a:bodyPr/>
        <a:lstStyle/>
        <a:p>
          <a:endParaRPr lang="en-US"/>
        </a:p>
      </dgm:t>
    </dgm:pt>
    <dgm:pt modelId="{5BC86456-48BD-49CE-B74C-22371D4093A5}" type="pres">
      <dgm:prSet presAssocID="{BB9C45AC-65D2-42CF-A78F-3969AFA5B75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EFAD3-573D-47C7-9220-073934EE15BE}" type="pres">
      <dgm:prSet presAssocID="{DF3F59CD-0614-4284-87E8-FA2C81721EB7}" presName="comp" presStyleCnt="0"/>
      <dgm:spPr/>
    </dgm:pt>
    <dgm:pt modelId="{EF41845B-DA23-49DD-B72D-3621A9F899AC}" type="pres">
      <dgm:prSet presAssocID="{DF3F59CD-0614-4284-87E8-FA2C81721EB7}" presName="box" presStyleLbl="node1" presStyleIdx="0" presStyleCnt="5" custLinFactNeighborX="-19869"/>
      <dgm:spPr/>
      <dgm:t>
        <a:bodyPr/>
        <a:lstStyle/>
        <a:p>
          <a:endParaRPr lang="en-US"/>
        </a:p>
      </dgm:t>
    </dgm:pt>
    <dgm:pt modelId="{6191A09A-D223-4EF1-B450-B6E1E2A866B3}" type="pres">
      <dgm:prSet presAssocID="{DF3F59CD-0614-4284-87E8-FA2C81721EB7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CD913F-2D80-4FCB-8380-48DC5EC4D1F8}" type="pres">
      <dgm:prSet presAssocID="{DF3F59CD-0614-4284-87E8-FA2C81721EB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847BB-616A-4368-A358-755177A43357}" type="pres">
      <dgm:prSet presAssocID="{93653F9B-7DC0-41E0-B3CD-D252FC0A0EFD}" presName="spacer" presStyleCnt="0"/>
      <dgm:spPr/>
    </dgm:pt>
    <dgm:pt modelId="{849C8DDD-5106-462D-B3BD-D6C3964B9805}" type="pres">
      <dgm:prSet presAssocID="{CF5A6121-1EDB-4020-BE6B-0EE380FAF106}" presName="comp" presStyleCnt="0"/>
      <dgm:spPr/>
    </dgm:pt>
    <dgm:pt modelId="{865E0BCA-3612-4F09-BB77-4097EDFC7FA5}" type="pres">
      <dgm:prSet presAssocID="{CF5A6121-1EDB-4020-BE6B-0EE380FAF106}" presName="box" presStyleLbl="node1" presStyleIdx="1" presStyleCnt="5" custLinFactNeighborY="-6138"/>
      <dgm:spPr/>
      <dgm:t>
        <a:bodyPr/>
        <a:lstStyle/>
        <a:p>
          <a:endParaRPr lang="en-US"/>
        </a:p>
      </dgm:t>
    </dgm:pt>
    <dgm:pt modelId="{98519247-D769-4255-944F-D6A316C1AC1E}" type="pres">
      <dgm:prSet presAssocID="{CF5A6121-1EDB-4020-BE6B-0EE380FAF106}" presName="img" presStyleLbl="fgImgPlace1" presStyleIdx="1" presStyleCnt="5" custScaleY="104331" custLinFactNeighborX="931" custLinFactNeighborY="-802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8C41C82-1596-4967-BDC6-DE08D669B8B5}" type="pres">
      <dgm:prSet presAssocID="{CF5A6121-1EDB-4020-BE6B-0EE380FAF10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A8C0C-9F5E-4322-8F7E-3FC54AC213E1}" type="pres">
      <dgm:prSet presAssocID="{550A720F-071F-4DDC-BBFA-7FDDF1129D4D}" presName="spacer" presStyleCnt="0"/>
      <dgm:spPr/>
    </dgm:pt>
    <dgm:pt modelId="{E73855BF-6C90-4C8D-80EF-EE2C8545E33A}" type="pres">
      <dgm:prSet presAssocID="{85CBE421-73EA-42C3-B3B7-03E028D73697}" presName="comp" presStyleCnt="0"/>
      <dgm:spPr/>
    </dgm:pt>
    <dgm:pt modelId="{F0141201-6881-4851-B8B4-37CF31804B34}" type="pres">
      <dgm:prSet presAssocID="{85CBE421-73EA-42C3-B3B7-03E028D73697}" presName="box" presStyleLbl="node1" presStyleIdx="2" presStyleCnt="5" custScaleY="115723" custLinFactNeighborY="-12275"/>
      <dgm:spPr/>
      <dgm:t>
        <a:bodyPr/>
        <a:lstStyle/>
        <a:p>
          <a:endParaRPr lang="en-US"/>
        </a:p>
      </dgm:t>
    </dgm:pt>
    <dgm:pt modelId="{75B2BAAE-7080-41DA-A698-D57B2E6E26FA}" type="pres">
      <dgm:prSet presAssocID="{85CBE421-73EA-42C3-B3B7-03E028D73697}" presName="img" presStyleLbl="fgImgPlace1" presStyleIdx="2" presStyleCnt="5" custScaleX="98482" custScaleY="124739" custLinFactNeighborX="-2022" custLinFactNeighborY="-153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ACC428A-25B2-440F-AF01-A3674282B3C9}" type="pres">
      <dgm:prSet presAssocID="{85CBE421-73EA-42C3-B3B7-03E028D7369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E89AE-0AC9-4807-BA74-26891BEAD493}" type="pres">
      <dgm:prSet presAssocID="{2CD772C1-DA19-4DF5-9246-E1019FDEB696}" presName="spacer" presStyleCnt="0"/>
      <dgm:spPr/>
    </dgm:pt>
    <dgm:pt modelId="{79C6D2AF-C261-4C0D-A442-70D0C1B8FC61}" type="pres">
      <dgm:prSet presAssocID="{7A99EB86-0FAB-4949-A5EA-0B8A75A2F211}" presName="comp" presStyleCnt="0"/>
      <dgm:spPr/>
    </dgm:pt>
    <dgm:pt modelId="{CE883741-35D6-454A-AB37-515F24FC1BD8}" type="pres">
      <dgm:prSet presAssocID="{7A99EB86-0FAB-4949-A5EA-0B8A75A2F211}" presName="box" presStyleLbl="node1" presStyleIdx="3" presStyleCnt="5" custLinFactNeighborY="-18157"/>
      <dgm:spPr/>
      <dgm:t>
        <a:bodyPr/>
        <a:lstStyle/>
        <a:p>
          <a:endParaRPr lang="en-US"/>
        </a:p>
      </dgm:t>
    </dgm:pt>
    <dgm:pt modelId="{806A8633-0D9A-4E96-82EC-28E4E855848D}" type="pres">
      <dgm:prSet presAssocID="{7A99EB86-0FAB-4949-A5EA-0B8A75A2F211}" presName="img" presStyleLbl="fgImgPlace1" presStyleIdx="3" presStyleCnt="5" custScaleY="110473" custLinFactNeighborX="-3774" custLinFactNeighborY="-2620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EB7716A-3792-4692-83F8-B2F033CFD2F4}" type="pres">
      <dgm:prSet presAssocID="{7A99EB86-0FAB-4949-A5EA-0B8A75A2F21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0F4C3-075C-4DD6-ACF5-F909518237C9}" type="pres">
      <dgm:prSet presAssocID="{74E7C821-E12A-4080-B3C0-3CA140DDBB43}" presName="spacer" presStyleCnt="0"/>
      <dgm:spPr/>
    </dgm:pt>
    <dgm:pt modelId="{4406A351-2E3C-4541-BF24-A8C621F977FE}" type="pres">
      <dgm:prSet presAssocID="{646ABD70-A59F-43C9-97F0-881D95FFB74C}" presName="comp" presStyleCnt="0"/>
      <dgm:spPr/>
    </dgm:pt>
    <dgm:pt modelId="{A6440764-2985-424B-B13C-DD2EB70B9876}" type="pres">
      <dgm:prSet presAssocID="{646ABD70-A59F-43C9-97F0-881D95FFB74C}" presName="box" presStyleLbl="node1" presStyleIdx="4" presStyleCnt="5" custLinFactNeighborY="-24295"/>
      <dgm:spPr/>
      <dgm:t>
        <a:bodyPr/>
        <a:lstStyle/>
        <a:p>
          <a:endParaRPr lang="en-US"/>
        </a:p>
      </dgm:t>
    </dgm:pt>
    <dgm:pt modelId="{7F93C629-77B9-47E3-9747-BADEEA8C0E01}" type="pres">
      <dgm:prSet presAssocID="{646ABD70-A59F-43C9-97F0-881D95FFB74C}" presName="img" presStyleLbl="fgImgPlace1" presStyleIdx="4" presStyleCnt="5" custScaleX="101304" custScaleY="95656" custLinFactNeighborX="-3122" custLinFactNeighborY="-3255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15590C1-B12D-4DEE-9EDE-AC40C1D82DD5}" type="pres">
      <dgm:prSet presAssocID="{646ABD70-A59F-43C9-97F0-881D95FFB74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199B72-4211-45FB-BE5B-9EE5AF16CD81}" srcId="{BB9C45AC-65D2-42CF-A78F-3969AFA5B757}" destId="{85CBE421-73EA-42C3-B3B7-03E028D73697}" srcOrd="2" destOrd="0" parTransId="{DA17BC59-E148-4A06-8DE1-0B2A6BAAC6D2}" sibTransId="{2CD772C1-DA19-4DF5-9246-E1019FDEB696}"/>
    <dgm:cxn modelId="{F41E3056-E663-44BB-B9A5-0DE20A96F299}" type="presOf" srcId="{BB9C45AC-65D2-42CF-A78F-3969AFA5B757}" destId="{5BC86456-48BD-49CE-B74C-22371D4093A5}" srcOrd="0" destOrd="0" presId="urn:microsoft.com/office/officeart/2005/8/layout/vList4#6"/>
    <dgm:cxn modelId="{42CFBE91-DA69-4449-9FD2-9F0646475D18}" type="presOf" srcId="{7A99EB86-0FAB-4949-A5EA-0B8A75A2F211}" destId="{CE883741-35D6-454A-AB37-515F24FC1BD8}" srcOrd="0" destOrd="0" presId="urn:microsoft.com/office/officeart/2005/8/layout/vList4#6"/>
    <dgm:cxn modelId="{6A3A4D78-53F2-4410-AF32-6A054B9E51E0}" type="presOf" srcId="{CF5A6121-1EDB-4020-BE6B-0EE380FAF106}" destId="{78C41C82-1596-4967-BDC6-DE08D669B8B5}" srcOrd="1" destOrd="0" presId="urn:microsoft.com/office/officeart/2005/8/layout/vList4#6"/>
    <dgm:cxn modelId="{4CB20099-E7A2-4730-8882-D644F12C9A72}" type="presOf" srcId="{646ABD70-A59F-43C9-97F0-881D95FFB74C}" destId="{A6440764-2985-424B-B13C-DD2EB70B9876}" srcOrd="0" destOrd="0" presId="urn:microsoft.com/office/officeart/2005/8/layout/vList4#6"/>
    <dgm:cxn modelId="{F7ACA111-EADC-497F-9526-91C64E5A7887}" type="presOf" srcId="{85CBE421-73EA-42C3-B3B7-03E028D73697}" destId="{DACC428A-25B2-440F-AF01-A3674282B3C9}" srcOrd="1" destOrd="0" presId="urn:microsoft.com/office/officeart/2005/8/layout/vList4#6"/>
    <dgm:cxn modelId="{01698050-6CDC-45C5-B44F-11E629031003}" type="presOf" srcId="{7A99EB86-0FAB-4949-A5EA-0B8A75A2F211}" destId="{8EB7716A-3792-4692-83F8-B2F033CFD2F4}" srcOrd="1" destOrd="0" presId="urn:microsoft.com/office/officeart/2005/8/layout/vList4#6"/>
    <dgm:cxn modelId="{29A44C2F-C5B0-4404-A1AF-E73C1620599D}" srcId="{BB9C45AC-65D2-42CF-A78F-3969AFA5B757}" destId="{646ABD70-A59F-43C9-97F0-881D95FFB74C}" srcOrd="4" destOrd="0" parTransId="{B7BBCE71-05E5-4268-852A-3AE81B9FC339}" sibTransId="{D0AFA93E-9162-4B19-9A08-7BEDDA64E953}"/>
    <dgm:cxn modelId="{A6E37828-33DD-4F68-A73F-189084E3F4EA}" type="presOf" srcId="{646ABD70-A59F-43C9-97F0-881D95FFB74C}" destId="{615590C1-B12D-4DEE-9EDE-AC40C1D82DD5}" srcOrd="1" destOrd="0" presId="urn:microsoft.com/office/officeart/2005/8/layout/vList4#6"/>
    <dgm:cxn modelId="{63583F04-8F13-474B-8986-B341EF9D8500}" srcId="{BB9C45AC-65D2-42CF-A78F-3969AFA5B757}" destId="{CF5A6121-1EDB-4020-BE6B-0EE380FAF106}" srcOrd="1" destOrd="0" parTransId="{1D02EF9B-A0CE-4E60-B242-35FD092763AF}" sibTransId="{550A720F-071F-4DDC-BBFA-7FDDF1129D4D}"/>
    <dgm:cxn modelId="{C4FA2D17-B3BB-48D1-A20E-FCE4341ADD29}" type="presOf" srcId="{85CBE421-73EA-42C3-B3B7-03E028D73697}" destId="{F0141201-6881-4851-B8B4-37CF31804B34}" srcOrd="0" destOrd="0" presId="urn:microsoft.com/office/officeart/2005/8/layout/vList4#6"/>
    <dgm:cxn modelId="{C0DBEA6D-2419-4832-B301-0C78E524A552}" srcId="{BB9C45AC-65D2-42CF-A78F-3969AFA5B757}" destId="{DF3F59CD-0614-4284-87E8-FA2C81721EB7}" srcOrd="0" destOrd="0" parTransId="{45910F51-908F-48A0-B412-C7B7C18E190A}" sibTransId="{93653F9B-7DC0-41E0-B3CD-D252FC0A0EFD}"/>
    <dgm:cxn modelId="{27DC4908-1839-47A9-AC6C-2972BBCA9F15}" type="presOf" srcId="{DF3F59CD-0614-4284-87E8-FA2C81721EB7}" destId="{EF41845B-DA23-49DD-B72D-3621A9F899AC}" srcOrd="0" destOrd="0" presId="urn:microsoft.com/office/officeart/2005/8/layout/vList4#6"/>
    <dgm:cxn modelId="{67413BC0-EC9C-4612-BA64-A03311F66D01}" type="presOf" srcId="{DF3F59CD-0614-4284-87E8-FA2C81721EB7}" destId="{0FCD913F-2D80-4FCB-8380-48DC5EC4D1F8}" srcOrd="1" destOrd="0" presId="urn:microsoft.com/office/officeart/2005/8/layout/vList4#6"/>
    <dgm:cxn modelId="{258827AB-396F-40D5-8EE7-51D73B5D191E}" srcId="{BB9C45AC-65D2-42CF-A78F-3969AFA5B757}" destId="{7A99EB86-0FAB-4949-A5EA-0B8A75A2F211}" srcOrd="3" destOrd="0" parTransId="{A5B5B5CC-A60A-48E5-B026-86233D6683BF}" sibTransId="{74E7C821-E12A-4080-B3C0-3CA140DDBB43}"/>
    <dgm:cxn modelId="{26C122F9-B44F-41ED-B38C-FA21BE27FF8E}" type="presOf" srcId="{CF5A6121-1EDB-4020-BE6B-0EE380FAF106}" destId="{865E0BCA-3612-4F09-BB77-4097EDFC7FA5}" srcOrd="0" destOrd="0" presId="urn:microsoft.com/office/officeart/2005/8/layout/vList4#6"/>
    <dgm:cxn modelId="{C83E83AC-E268-4E8B-8ADA-528CFD8C2D39}" type="presParOf" srcId="{5BC86456-48BD-49CE-B74C-22371D4093A5}" destId="{32DEFAD3-573D-47C7-9220-073934EE15BE}" srcOrd="0" destOrd="0" presId="urn:microsoft.com/office/officeart/2005/8/layout/vList4#6"/>
    <dgm:cxn modelId="{6B6AB0C8-E5CB-429F-9506-217F2869BB62}" type="presParOf" srcId="{32DEFAD3-573D-47C7-9220-073934EE15BE}" destId="{EF41845B-DA23-49DD-B72D-3621A9F899AC}" srcOrd="0" destOrd="0" presId="urn:microsoft.com/office/officeart/2005/8/layout/vList4#6"/>
    <dgm:cxn modelId="{1FCD9E2A-B0B5-4B2C-94F5-5C4BED0BA38C}" type="presParOf" srcId="{32DEFAD3-573D-47C7-9220-073934EE15BE}" destId="{6191A09A-D223-4EF1-B450-B6E1E2A866B3}" srcOrd="1" destOrd="0" presId="urn:microsoft.com/office/officeart/2005/8/layout/vList4#6"/>
    <dgm:cxn modelId="{7FF7F166-6B9D-4993-9AAC-AE9D3DC3D549}" type="presParOf" srcId="{32DEFAD3-573D-47C7-9220-073934EE15BE}" destId="{0FCD913F-2D80-4FCB-8380-48DC5EC4D1F8}" srcOrd="2" destOrd="0" presId="urn:microsoft.com/office/officeart/2005/8/layout/vList4#6"/>
    <dgm:cxn modelId="{5D87484E-CA80-4B89-BB18-45D3F3528590}" type="presParOf" srcId="{5BC86456-48BD-49CE-B74C-22371D4093A5}" destId="{194847BB-616A-4368-A358-755177A43357}" srcOrd="1" destOrd="0" presId="urn:microsoft.com/office/officeart/2005/8/layout/vList4#6"/>
    <dgm:cxn modelId="{543A87C8-9C71-4D20-B353-27F5FCA557E5}" type="presParOf" srcId="{5BC86456-48BD-49CE-B74C-22371D4093A5}" destId="{849C8DDD-5106-462D-B3BD-D6C3964B9805}" srcOrd="2" destOrd="0" presId="urn:microsoft.com/office/officeart/2005/8/layout/vList4#6"/>
    <dgm:cxn modelId="{68304114-8712-47D4-B2FA-0EC413B1D044}" type="presParOf" srcId="{849C8DDD-5106-462D-B3BD-D6C3964B9805}" destId="{865E0BCA-3612-4F09-BB77-4097EDFC7FA5}" srcOrd="0" destOrd="0" presId="urn:microsoft.com/office/officeart/2005/8/layout/vList4#6"/>
    <dgm:cxn modelId="{04ED4DDC-2696-42F2-BC3F-A68E9E1CDB4C}" type="presParOf" srcId="{849C8DDD-5106-462D-B3BD-D6C3964B9805}" destId="{98519247-D769-4255-944F-D6A316C1AC1E}" srcOrd="1" destOrd="0" presId="urn:microsoft.com/office/officeart/2005/8/layout/vList4#6"/>
    <dgm:cxn modelId="{19A376B1-3D51-49C2-AB92-8252FE26AF84}" type="presParOf" srcId="{849C8DDD-5106-462D-B3BD-D6C3964B9805}" destId="{78C41C82-1596-4967-BDC6-DE08D669B8B5}" srcOrd="2" destOrd="0" presId="urn:microsoft.com/office/officeart/2005/8/layout/vList4#6"/>
    <dgm:cxn modelId="{1D1DD144-F1E7-4AF3-9915-806BEBAE0598}" type="presParOf" srcId="{5BC86456-48BD-49CE-B74C-22371D4093A5}" destId="{E40A8C0C-9F5E-4322-8F7E-3FC54AC213E1}" srcOrd="3" destOrd="0" presId="urn:microsoft.com/office/officeart/2005/8/layout/vList4#6"/>
    <dgm:cxn modelId="{5A1FFB89-087E-43D7-A995-023159E707E3}" type="presParOf" srcId="{5BC86456-48BD-49CE-B74C-22371D4093A5}" destId="{E73855BF-6C90-4C8D-80EF-EE2C8545E33A}" srcOrd="4" destOrd="0" presId="urn:microsoft.com/office/officeart/2005/8/layout/vList4#6"/>
    <dgm:cxn modelId="{24D127A6-DE64-4B3B-B48E-79CE0C22C07C}" type="presParOf" srcId="{E73855BF-6C90-4C8D-80EF-EE2C8545E33A}" destId="{F0141201-6881-4851-B8B4-37CF31804B34}" srcOrd="0" destOrd="0" presId="urn:microsoft.com/office/officeart/2005/8/layout/vList4#6"/>
    <dgm:cxn modelId="{FD972A2E-0F7C-48BB-86E2-144863DE5901}" type="presParOf" srcId="{E73855BF-6C90-4C8D-80EF-EE2C8545E33A}" destId="{75B2BAAE-7080-41DA-A698-D57B2E6E26FA}" srcOrd="1" destOrd="0" presId="urn:microsoft.com/office/officeart/2005/8/layout/vList4#6"/>
    <dgm:cxn modelId="{67CD458B-64D2-4B9D-9196-6AF053AE60CD}" type="presParOf" srcId="{E73855BF-6C90-4C8D-80EF-EE2C8545E33A}" destId="{DACC428A-25B2-440F-AF01-A3674282B3C9}" srcOrd="2" destOrd="0" presId="urn:microsoft.com/office/officeart/2005/8/layout/vList4#6"/>
    <dgm:cxn modelId="{B37B272C-2284-4AB0-AEDB-5CB100916167}" type="presParOf" srcId="{5BC86456-48BD-49CE-B74C-22371D4093A5}" destId="{2DCE89AE-0AC9-4807-BA74-26891BEAD493}" srcOrd="5" destOrd="0" presId="urn:microsoft.com/office/officeart/2005/8/layout/vList4#6"/>
    <dgm:cxn modelId="{05333B65-1737-49BC-808C-04881EA2E106}" type="presParOf" srcId="{5BC86456-48BD-49CE-B74C-22371D4093A5}" destId="{79C6D2AF-C261-4C0D-A442-70D0C1B8FC61}" srcOrd="6" destOrd="0" presId="urn:microsoft.com/office/officeart/2005/8/layout/vList4#6"/>
    <dgm:cxn modelId="{4A7EB878-CD88-451C-9CB2-2F3AFFB41519}" type="presParOf" srcId="{79C6D2AF-C261-4C0D-A442-70D0C1B8FC61}" destId="{CE883741-35D6-454A-AB37-515F24FC1BD8}" srcOrd="0" destOrd="0" presId="urn:microsoft.com/office/officeart/2005/8/layout/vList4#6"/>
    <dgm:cxn modelId="{D4E9ACEA-CC80-45FF-AFBE-A0F0299D8BD3}" type="presParOf" srcId="{79C6D2AF-C261-4C0D-A442-70D0C1B8FC61}" destId="{806A8633-0D9A-4E96-82EC-28E4E855848D}" srcOrd="1" destOrd="0" presId="urn:microsoft.com/office/officeart/2005/8/layout/vList4#6"/>
    <dgm:cxn modelId="{685E663A-7CCA-4E41-8424-AE97B6A7690B}" type="presParOf" srcId="{79C6D2AF-C261-4C0D-A442-70D0C1B8FC61}" destId="{8EB7716A-3792-4692-83F8-B2F033CFD2F4}" srcOrd="2" destOrd="0" presId="urn:microsoft.com/office/officeart/2005/8/layout/vList4#6"/>
    <dgm:cxn modelId="{1E3E7197-6982-4FCB-B5B2-EDF01A0135C3}" type="presParOf" srcId="{5BC86456-48BD-49CE-B74C-22371D4093A5}" destId="{7170F4C3-075C-4DD6-ACF5-F909518237C9}" srcOrd="7" destOrd="0" presId="urn:microsoft.com/office/officeart/2005/8/layout/vList4#6"/>
    <dgm:cxn modelId="{EC7D72C3-D28C-44FF-B920-C9625BD0F798}" type="presParOf" srcId="{5BC86456-48BD-49CE-B74C-22371D4093A5}" destId="{4406A351-2E3C-4541-BF24-A8C621F977FE}" srcOrd="8" destOrd="0" presId="urn:microsoft.com/office/officeart/2005/8/layout/vList4#6"/>
    <dgm:cxn modelId="{32A9550D-85C2-47E9-84EC-500A1E30328F}" type="presParOf" srcId="{4406A351-2E3C-4541-BF24-A8C621F977FE}" destId="{A6440764-2985-424B-B13C-DD2EB70B9876}" srcOrd="0" destOrd="0" presId="urn:microsoft.com/office/officeart/2005/8/layout/vList4#6"/>
    <dgm:cxn modelId="{74528666-626E-42F6-830C-1931BE7AB233}" type="presParOf" srcId="{4406A351-2E3C-4541-BF24-A8C621F977FE}" destId="{7F93C629-77B9-47E3-9747-BADEEA8C0E01}" srcOrd="1" destOrd="0" presId="urn:microsoft.com/office/officeart/2005/8/layout/vList4#6"/>
    <dgm:cxn modelId="{60014C80-5C7E-4D2A-A9E9-343526E21C76}" type="presParOf" srcId="{4406A351-2E3C-4541-BF24-A8C621F977FE}" destId="{615590C1-B12D-4DEE-9EDE-AC40C1D82DD5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52A03A-1FC8-4D03-852C-5BA3C17DC2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6F729D-83A4-4869-913B-7231612773CF}">
      <dgm:prSet phldrT="[Text]" custT="1"/>
      <dgm:spPr/>
      <dgm:t>
        <a:bodyPr/>
        <a:lstStyle/>
        <a:p>
          <a:r>
            <a:rPr lang="sr-Cyrl-CS" sz="1800" dirty="0" smtClean="0"/>
            <a:t>Уговор на одређено време</a:t>
          </a:r>
          <a:endParaRPr lang="en-US" sz="1800" dirty="0"/>
        </a:p>
      </dgm:t>
    </dgm:pt>
    <dgm:pt modelId="{E3D2C84F-BA2D-4DDF-A1EA-37D089C05EB5}" type="parTrans" cxnId="{3CFD9EC4-DF97-456E-B6D8-CE88166B8611}">
      <dgm:prSet/>
      <dgm:spPr/>
      <dgm:t>
        <a:bodyPr/>
        <a:lstStyle/>
        <a:p>
          <a:endParaRPr lang="en-US"/>
        </a:p>
      </dgm:t>
    </dgm:pt>
    <dgm:pt modelId="{68958673-6974-49BB-A145-6F0355F93A1F}" type="sibTrans" cxnId="{3CFD9EC4-DF97-456E-B6D8-CE88166B8611}">
      <dgm:prSet/>
      <dgm:spPr/>
      <dgm:t>
        <a:bodyPr/>
        <a:lstStyle/>
        <a:p>
          <a:endParaRPr lang="en-US"/>
        </a:p>
      </dgm:t>
    </dgm:pt>
    <dgm:pt modelId="{F81070E3-2964-4076-BAEC-6D45DBC26AC4}">
      <dgm:prSet phldrT="[Text]" custT="1"/>
      <dgm:spPr/>
      <dgm:t>
        <a:bodyPr/>
        <a:lstStyle/>
        <a:p>
          <a:r>
            <a:rPr lang="sr-Cyrl-CS" sz="1600" dirty="0" smtClean="0"/>
            <a:t>на период од 12 месеци или краћи (укупна процењена вредност)</a:t>
          </a:r>
          <a:endParaRPr lang="en-US" sz="1600" dirty="0"/>
        </a:p>
      </dgm:t>
    </dgm:pt>
    <dgm:pt modelId="{A505D246-B99B-44E4-BBDA-08F1187E337F}" type="parTrans" cxnId="{265C5F98-12C4-4F37-976E-6E2A1D09F264}">
      <dgm:prSet/>
      <dgm:spPr/>
      <dgm:t>
        <a:bodyPr/>
        <a:lstStyle/>
        <a:p>
          <a:endParaRPr lang="en-US"/>
        </a:p>
      </dgm:t>
    </dgm:pt>
    <dgm:pt modelId="{C79866AB-377D-4C0E-8008-6B49913016A4}" type="sibTrans" cxnId="{265C5F98-12C4-4F37-976E-6E2A1D09F264}">
      <dgm:prSet/>
      <dgm:spPr/>
      <dgm:t>
        <a:bodyPr/>
        <a:lstStyle/>
        <a:p>
          <a:endParaRPr lang="en-US"/>
        </a:p>
      </dgm:t>
    </dgm:pt>
    <dgm:pt modelId="{DB487649-7A87-4084-BEEB-E841FCD7C21C}">
      <dgm:prSet phldrT="[Text]" custT="1"/>
      <dgm:spPr/>
      <dgm:t>
        <a:bodyPr/>
        <a:lstStyle/>
        <a:p>
          <a:r>
            <a:rPr lang="sr-Cyrl-CS" sz="1600" dirty="0" smtClean="0"/>
            <a:t>На период дужи од 12 месеци (проц. вред. за 12 мес. плус проц. вредн. за преостали период)</a:t>
          </a:r>
          <a:endParaRPr lang="en-US" sz="1600" dirty="0"/>
        </a:p>
      </dgm:t>
    </dgm:pt>
    <dgm:pt modelId="{29EAB33E-3C8E-4AAD-81C2-207EE937407C}" type="parTrans" cxnId="{E6010E3B-E6F6-47B2-9CFD-EEA9B3E27856}">
      <dgm:prSet/>
      <dgm:spPr/>
      <dgm:t>
        <a:bodyPr/>
        <a:lstStyle/>
        <a:p>
          <a:endParaRPr lang="en-US"/>
        </a:p>
      </dgm:t>
    </dgm:pt>
    <dgm:pt modelId="{4E447126-3AAD-45EC-B58A-E9E7D74007AB}" type="sibTrans" cxnId="{E6010E3B-E6F6-47B2-9CFD-EEA9B3E27856}">
      <dgm:prSet/>
      <dgm:spPr/>
      <dgm:t>
        <a:bodyPr/>
        <a:lstStyle/>
        <a:p>
          <a:endParaRPr lang="en-US"/>
        </a:p>
      </dgm:t>
    </dgm:pt>
    <dgm:pt modelId="{30B4CA25-AB3B-4499-8DEF-1E9C0A904AD7}">
      <dgm:prSet phldrT="[Text]" custT="1"/>
      <dgm:spPr/>
      <dgm:t>
        <a:bodyPr/>
        <a:lstStyle/>
        <a:p>
          <a:r>
            <a:rPr lang="sr-Cyrl-CS" sz="1800" dirty="0" smtClean="0"/>
            <a:t>Уговор на неодређено време или на неизвестан рок</a:t>
          </a:r>
          <a:endParaRPr lang="en-US" sz="1800" dirty="0"/>
        </a:p>
      </dgm:t>
    </dgm:pt>
    <dgm:pt modelId="{A15F6F9E-2E59-4490-921F-09455EBB7AD9}" type="parTrans" cxnId="{FC1AE34B-AB53-4118-8774-2684344ABA79}">
      <dgm:prSet/>
      <dgm:spPr/>
      <dgm:t>
        <a:bodyPr/>
        <a:lstStyle/>
        <a:p>
          <a:endParaRPr lang="en-US"/>
        </a:p>
      </dgm:t>
    </dgm:pt>
    <dgm:pt modelId="{A7972A0A-F05D-4787-85DB-A3A4B9B824DC}" type="sibTrans" cxnId="{FC1AE34B-AB53-4118-8774-2684344ABA79}">
      <dgm:prSet/>
      <dgm:spPr/>
      <dgm:t>
        <a:bodyPr/>
        <a:lstStyle/>
        <a:p>
          <a:endParaRPr lang="en-US"/>
        </a:p>
      </dgm:t>
    </dgm:pt>
    <dgm:pt modelId="{B938F999-92ED-495F-86C8-328667B80337}">
      <dgm:prSet phldrT="[Text]" custT="1"/>
      <dgm:spPr/>
      <dgm:t>
        <a:bodyPr/>
        <a:lstStyle/>
        <a:p>
          <a:r>
            <a:rPr lang="sr-Cyrl-CS" sz="2000" dirty="0" smtClean="0"/>
            <a:t>месечна процењена вредност уговора помножена са 36</a:t>
          </a:r>
          <a:endParaRPr lang="en-US" sz="2000" dirty="0"/>
        </a:p>
      </dgm:t>
    </dgm:pt>
    <dgm:pt modelId="{A8948F7E-8037-41F8-8626-8EF10330E8D2}" type="parTrans" cxnId="{FB77BED1-217C-4CC9-846F-ABA1F790828C}">
      <dgm:prSet/>
      <dgm:spPr/>
      <dgm:t>
        <a:bodyPr/>
        <a:lstStyle/>
        <a:p>
          <a:endParaRPr lang="en-US"/>
        </a:p>
      </dgm:t>
    </dgm:pt>
    <dgm:pt modelId="{367E23A8-C35C-4085-8CBA-89CDA91BDE9B}" type="sibTrans" cxnId="{FB77BED1-217C-4CC9-846F-ABA1F790828C}">
      <dgm:prSet/>
      <dgm:spPr/>
      <dgm:t>
        <a:bodyPr/>
        <a:lstStyle/>
        <a:p>
          <a:endParaRPr lang="en-US"/>
        </a:p>
      </dgm:t>
    </dgm:pt>
    <dgm:pt modelId="{92E1F3E0-D4F3-475D-8656-D37179E2EE36}" type="pres">
      <dgm:prSet presAssocID="{0152A03A-1FC8-4D03-852C-5BA3C17DC2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F987C8-15DA-46AB-A31A-52EF45BFA890}" type="pres">
      <dgm:prSet presAssocID="{936F729D-83A4-4869-913B-7231612773CF}" presName="root" presStyleCnt="0"/>
      <dgm:spPr/>
    </dgm:pt>
    <dgm:pt modelId="{8B5EFC80-B368-445B-9FB7-E8C58A869B19}" type="pres">
      <dgm:prSet presAssocID="{936F729D-83A4-4869-913B-7231612773CF}" presName="rootComposite" presStyleCnt="0"/>
      <dgm:spPr/>
    </dgm:pt>
    <dgm:pt modelId="{8CECEDCA-EC87-4806-BA53-F2457B3E1EAE}" type="pres">
      <dgm:prSet presAssocID="{936F729D-83A4-4869-913B-7231612773CF}" presName="rootText" presStyleLbl="node1" presStyleIdx="0" presStyleCnt="2" custScaleY="73212"/>
      <dgm:spPr/>
      <dgm:t>
        <a:bodyPr/>
        <a:lstStyle/>
        <a:p>
          <a:endParaRPr lang="en-US"/>
        </a:p>
      </dgm:t>
    </dgm:pt>
    <dgm:pt modelId="{4258043C-FE26-4A8B-9D2C-F63179CE09B1}" type="pres">
      <dgm:prSet presAssocID="{936F729D-83A4-4869-913B-7231612773CF}" presName="rootConnector" presStyleLbl="node1" presStyleIdx="0" presStyleCnt="2"/>
      <dgm:spPr/>
      <dgm:t>
        <a:bodyPr/>
        <a:lstStyle/>
        <a:p>
          <a:endParaRPr lang="en-US"/>
        </a:p>
      </dgm:t>
    </dgm:pt>
    <dgm:pt modelId="{28E303DE-93DD-4F64-B296-18F033F0D5BC}" type="pres">
      <dgm:prSet presAssocID="{936F729D-83A4-4869-913B-7231612773CF}" presName="childShape" presStyleCnt="0"/>
      <dgm:spPr/>
    </dgm:pt>
    <dgm:pt modelId="{920678EE-7F03-4756-A939-80B0DF512A74}" type="pres">
      <dgm:prSet presAssocID="{A505D246-B99B-44E4-BBDA-08F1187E337F}" presName="Name13" presStyleLbl="parChTrans1D2" presStyleIdx="0" presStyleCnt="3"/>
      <dgm:spPr/>
      <dgm:t>
        <a:bodyPr/>
        <a:lstStyle/>
        <a:p>
          <a:endParaRPr lang="en-US"/>
        </a:p>
      </dgm:t>
    </dgm:pt>
    <dgm:pt modelId="{9393E408-EC72-4ECD-B74D-A556E454D59D}" type="pres">
      <dgm:prSet presAssocID="{F81070E3-2964-4076-BAEC-6D45DBC26AC4}" presName="childText" presStyleLbl="bgAcc1" presStyleIdx="0" presStyleCnt="3" custScaleX="142562" custScaleY="63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DE303-39DE-461E-A470-7562C40C7750}" type="pres">
      <dgm:prSet presAssocID="{29EAB33E-3C8E-4AAD-81C2-207EE937407C}" presName="Name13" presStyleLbl="parChTrans1D2" presStyleIdx="1" presStyleCnt="3"/>
      <dgm:spPr/>
      <dgm:t>
        <a:bodyPr/>
        <a:lstStyle/>
        <a:p>
          <a:endParaRPr lang="en-US"/>
        </a:p>
      </dgm:t>
    </dgm:pt>
    <dgm:pt modelId="{AE6A624B-6EB9-4007-8868-F6C9300AC372}" type="pres">
      <dgm:prSet presAssocID="{DB487649-7A87-4084-BEEB-E841FCD7C21C}" presName="childText" presStyleLbl="bgAcc1" presStyleIdx="1" presStyleCnt="3" custScaleX="138512" custScaleY="75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6873A-A65E-4C11-B4BE-958E26E27B78}" type="pres">
      <dgm:prSet presAssocID="{30B4CA25-AB3B-4499-8DEF-1E9C0A904AD7}" presName="root" presStyleCnt="0"/>
      <dgm:spPr/>
    </dgm:pt>
    <dgm:pt modelId="{07200D07-7BBD-40A6-BF78-2553C00EB296}" type="pres">
      <dgm:prSet presAssocID="{30B4CA25-AB3B-4499-8DEF-1E9C0A904AD7}" presName="rootComposite" presStyleCnt="0"/>
      <dgm:spPr/>
    </dgm:pt>
    <dgm:pt modelId="{5D022536-C586-4801-8E80-7A952E154184}" type="pres">
      <dgm:prSet presAssocID="{30B4CA25-AB3B-4499-8DEF-1E9C0A904AD7}" presName="rootText" presStyleLbl="node1" presStyleIdx="1" presStyleCnt="2"/>
      <dgm:spPr/>
      <dgm:t>
        <a:bodyPr/>
        <a:lstStyle/>
        <a:p>
          <a:endParaRPr lang="en-US"/>
        </a:p>
      </dgm:t>
    </dgm:pt>
    <dgm:pt modelId="{536DCBAF-3748-49BE-BF07-14FA5DED172D}" type="pres">
      <dgm:prSet presAssocID="{30B4CA25-AB3B-4499-8DEF-1E9C0A904AD7}" presName="rootConnector" presStyleLbl="node1" presStyleIdx="1" presStyleCnt="2"/>
      <dgm:spPr/>
      <dgm:t>
        <a:bodyPr/>
        <a:lstStyle/>
        <a:p>
          <a:endParaRPr lang="en-US"/>
        </a:p>
      </dgm:t>
    </dgm:pt>
    <dgm:pt modelId="{390DF0C5-96E9-4998-896F-B53ACF6294F1}" type="pres">
      <dgm:prSet presAssocID="{30B4CA25-AB3B-4499-8DEF-1E9C0A904AD7}" presName="childShape" presStyleCnt="0"/>
      <dgm:spPr/>
    </dgm:pt>
    <dgm:pt modelId="{849B7226-61F4-4875-88CD-65C6EE0FD807}" type="pres">
      <dgm:prSet presAssocID="{A8948F7E-8037-41F8-8626-8EF10330E8D2}" presName="Name13" presStyleLbl="parChTrans1D2" presStyleIdx="2" presStyleCnt="3"/>
      <dgm:spPr/>
      <dgm:t>
        <a:bodyPr/>
        <a:lstStyle/>
        <a:p>
          <a:endParaRPr lang="en-US"/>
        </a:p>
      </dgm:t>
    </dgm:pt>
    <dgm:pt modelId="{24D5FF6D-D9A4-4B6A-8EB6-0DB4C5421DF0}" type="pres">
      <dgm:prSet presAssocID="{B938F999-92ED-495F-86C8-328667B80337}" presName="childText" presStyleLbl="bgAcc1" presStyleIdx="2" presStyleCnt="3" custScaleY="184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9E00D-8662-49B9-A8E8-FC174905038C}" type="presOf" srcId="{DB487649-7A87-4084-BEEB-E841FCD7C21C}" destId="{AE6A624B-6EB9-4007-8868-F6C9300AC372}" srcOrd="0" destOrd="0" presId="urn:microsoft.com/office/officeart/2005/8/layout/hierarchy3"/>
    <dgm:cxn modelId="{E6010E3B-E6F6-47B2-9CFD-EEA9B3E27856}" srcId="{936F729D-83A4-4869-913B-7231612773CF}" destId="{DB487649-7A87-4084-BEEB-E841FCD7C21C}" srcOrd="1" destOrd="0" parTransId="{29EAB33E-3C8E-4AAD-81C2-207EE937407C}" sibTransId="{4E447126-3AAD-45EC-B58A-E9E7D74007AB}"/>
    <dgm:cxn modelId="{265C5F98-12C4-4F37-976E-6E2A1D09F264}" srcId="{936F729D-83A4-4869-913B-7231612773CF}" destId="{F81070E3-2964-4076-BAEC-6D45DBC26AC4}" srcOrd="0" destOrd="0" parTransId="{A505D246-B99B-44E4-BBDA-08F1187E337F}" sibTransId="{C79866AB-377D-4C0E-8008-6B49913016A4}"/>
    <dgm:cxn modelId="{CE66A68F-089B-4824-9B8A-5FE561363821}" type="presOf" srcId="{936F729D-83A4-4869-913B-7231612773CF}" destId="{8CECEDCA-EC87-4806-BA53-F2457B3E1EAE}" srcOrd="0" destOrd="0" presId="urn:microsoft.com/office/officeart/2005/8/layout/hierarchy3"/>
    <dgm:cxn modelId="{4C36984A-35C1-4EF9-BBAF-3336D94E8B5A}" type="presOf" srcId="{936F729D-83A4-4869-913B-7231612773CF}" destId="{4258043C-FE26-4A8B-9D2C-F63179CE09B1}" srcOrd="1" destOrd="0" presId="urn:microsoft.com/office/officeart/2005/8/layout/hierarchy3"/>
    <dgm:cxn modelId="{24496ADE-10DE-4992-A3D5-3C7BDCB5BA42}" type="presOf" srcId="{F81070E3-2964-4076-BAEC-6D45DBC26AC4}" destId="{9393E408-EC72-4ECD-B74D-A556E454D59D}" srcOrd="0" destOrd="0" presId="urn:microsoft.com/office/officeart/2005/8/layout/hierarchy3"/>
    <dgm:cxn modelId="{87B44BB3-5059-43D0-BBAE-37DC5378B84F}" type="presOf" srcId="{29EAB33E-3C8E-4AAD-81C2-207EE937407C}" destId="{1E3DE303-39DE-461E-A470-7562C40C7750}" srcOrd="0" destOrd="0" presId="urn:microsoft.com/office/officeart/2005/8/layout/hierarchy3"/>
    <dgm:cxn modelId="{CE58BAA4-E223-4B7F-811F-DF0303E34ECC}" type="presOf" srcId="{30B4CA25-AB3B-4499-8DEF-1E9C0A904AD7}" destId="{536DCBAF-3748-49BE-BF07-14FA5DED172D}" srcOrd="1" destOrd="0" presId="urn:microsoft.com/office/officeart/2005/8/layout/hierarchy3"/>
    <dgm:cxn modelId="{D5FB768A-6DB8-44C1-996D-669B231B1F71}" type="presOf" srcId="{30B4CA25-AB3B-4499-8DEF-1E9C0A904AD7}" destId="{5D022536-C586-4801-8E80-7A952E154184}" srcOrd="0" destOrd="0" presId="urn:microsoft.com/office/officeart/2005/8/layout/hierarchy3"/>
    <dgm:cxn modelId="{F3182DAF-C6F6-4D5C-B63D-A489372FA836}" type="presOf" srcId="{A505D246-B99B-44E4-BBDA-08F1187E337F}" destId="{920678EE-7F03-4756-A939-80B0DF512A74}" srcOrd="0" destOrd="0" presId="urn:microsoft.com/office/officeart/2005/8/layout/hierarchy3"/>
    <dgm:cxn modelId="{FB77BED1-217C-4CC9-846F-ABA1F790828C}" srcId="{30B4CA25-AB3B-4499-8DEF-1E9C0A904AD7}" destId="{B938F999-92ED-495F-86C8-328667B80337}" srcOrd="0" destOrd="0" parTransId="{A8948F7E-8037-41F8-8626-8EF10330E8D2}" sibTransId="{367E23A8-C35C-4085-8CBA-89CDA91BDE9B}"/>
    <dgm:cxn modelId="{7E3D7464-196F-40F0-9862-A586DA857DF5}" type="presOf" srcId="{B938F999-92ED-495F-86C8-328667B80337}" destId="{24D5FF6D-D9A4-4B6A-8EB6-0DB4C5421DF0}" srcOrd="0" destOrd="0" presId="urn:microsoft.com/office/officeart/2005/8/layout/hierarchy3"/>
    <dgm:cxn modelId="{3CFD9EC4-DF97-456E-B6D8-CE88166B8611}" srcId="{0152A03A-1FC8-4D03-852C-5BA3C17DC225}" destId="{936F729D-83A4-4869-913B-7231612773CF}" srcOrd="0" destOrd="0" parTransId="{E3D2C84F-BA2D-4DDF-A1EA-37D089C05EB5}" sibTransId="{68958673-6974-49BB-A145-6F0355F93A1F}"/>
    <dgm:cxn modelId="{4D5B0DBE-3922-46D3-89F7-AFF9CA6FFEB0}" type="presOf" srcId="{A8948F7E-8037-41F8-8626-8EF10330E8D2}" destId="{849B7226-61F4-4875-88CD-65C6EE0FD807}" srcOrd="0" destOrd="0" presId="urn:microsoft.com/office/officeart/2005/8/layout/hierarchy3"/>
    <dgm:cxn modelId="{DB4856C5-D5F1-46E4-A909-00C76A49BD85}" type="presOf" srcId="{0152A03A-1FC8-4D03-852C-5BA3C17DC225}" destId="{92E1F3E0-D4F3-475D-8656-D37179E2EE36}" srcOrd="0" destOrd="0" presId="urn:microsoft.com/office/officeart/2005/8/layout/hierarchy3"/>
    <dgm:cxn modelId="{FC1AE34B-AB53-4118-8774-2684344ABA79}" srcId="{0152A03A-1FC8-4D03-852C-5BA3C17DC225}" destId="{30B4CA25-AB3B-4499-8DEF-1E9C0A904AD7}" srcOrd="1" destOrd="0" parTransId="{A15F6F9E-2E59-4490-921F-09455EBB7AD9}" sibTransId="{A7972A0A-F05D-4787-85DB-A3A4B9B824DC}"/>
    <dgm:cxn modelId="{92D3CCF4-EB46-4A15-B3A8-D7D15A7872DA}" type="presParOf" srcId="{92E1F3E0-D4F3-475D-8656-D37179E2EE36}" destId="{B0F987C8-15DA-46AB-A31A-52EF45BFA890}" srcOrd="0" destOrd="0" presId="urn:microsoft.com/office/officeart/2005/8/layout/hierarchy3"/>
    <dgm:cxn modelId="{56022543-CFD6-4351-95A3-D7A368F78224}" type="presParOf" srcId="{B0F987C8-15DA-46AB-A31A-52EF45BFA890}" destId="{8B5EFC80-B368-445B-9FB7-E8C58A869B19}" srcOrd="0" destOrd="0" presId="urn:microsoft.com/office/officeart/2005/8/layout/hierarchy3"/>
    <dgm:cxn modelId="{EFC64FB7-55D2-4AFE-9841-6D264B319A13}" type="presParOf" srcId="{8B5EFC80-B368-445B-9FB7-E8C58A869B19}" destId="{8CECEDCA-EC87-4806-BA53-F2457B3E1EAE}" srcOrd="0" destOrd="0" presId="urn:microsoft.com/office/officeart/2005/8/layout/hierarchy3"/>
    <dgm:cxn modelId="{8B7233A8-3BE6-421D-90FE-72887F928E9B}" type="presParOf" srcId="{8B5EFC80-B368-445B-9FB7-E8C58A869B19}" destId="{4258043C-FE26-4A8B-9D2C-F63179CE09B1}" srcOrd="1" destOrd="0" presId="urn:microsoft.com/office/officeart/2005/8/layout/hierarchy3"/>
    <dgm:cxn modelId="{217AB3D5-1BA0-46D3-888D-75D50A944617}" type="presParOf" srcId="{B0F987C8-15DA-46AB-A31A-52EF45BFA890}" destId="{28E303DE-93DD-4F64-B296-18F033F0D5BC}" srcOrd="1" destOrd="0" presId="urn:microsoft.com/office/officeart/2005/8/layout/hierarchy3"/>
    <dgm:cxn modelId="{3F7531B3-E219-4580-9128-CC8A728A9808}" type="presParOf" srcId="{28E303DE-93DD-4F64-B296-18F033F0D5BC}" destId="{920678EE-7F03-4756-A939-80B0DF512A74}" srcOrd="0" destOrd="0" presId="urn:microsoft.com/office/officeart/2005/8/layout/hierarchy3"/>
    <dgm:cxn modelId="{45F7867E-0999-4160-908A-04B3FF9899A4}" type="presParOf" srcId="{28E303DE-93DD-4F64-B296-18F033F0D5BC}" destId="{9393E408-EC72-4ECD-B74D-A556E454D59D}" srcOrd="1" destOrd="0" presId="urn:microsoft.com/office/officeart/2005/8/layout/hierarchy3"/>
    <dgm:cxn modelId="{28637BB3-2119-42D6-A876-34227097966B}" type="presParOf" srcId="{28E303DE-93DD-4F64-B296-18F033F0D5BC}" destId="{1E3DE303-39DE-461E-A470-7562C40C7750}" srcOrd="2" destOrd="0" presId="urn:microsoft.com/office/officeart/2005/8/layout/hierarchy3"/>
    <dgm:cxn modelId="{C9722491-BE7E-4083-9787-FA6AB56F223B}" type="presParOf" srcId="{28E303DE-93DD-4F64-B296-18F033F0D5BC}" destId="{AE6A624B-6EB9-4007-8868-F6C9300AC372}" srcOrd="3" destOrd="0" presId="urn:microsoft.com/office/officeart/2005/8/layout/hierarchy3"/>
    <dgm:cxn modelId="{CFB87F30-0EE3-431F-A073-EEF582821D2F}" type="presParOf" srcId="{92E1F3E0-D4F3-475D-8656-D37179E2EE36}" destId="{6786873A-A65E-4C11-B4BE-958E26E27B78}" srcOrd="1" destOrd="0" presId="urn:microsoft.com/office/officeart/2005/8/layout/hierarchy3"/>
    <dgm:cxn modelId="{3129F5EF-A7BC-48E5-9875-BB5AF465A0C9}" type="presParOf" srcId="{6786873A-A65E-4C11-B4BE-958E26E27B78}" destId="{07200D07-7BBD-40A6-BF78-2553C00EB296}" srcOrd="0" destOrd="0" presId="urn:microsoft.com/office/officeart/2005/8/layout/hierarchy3"/>
    <dgm:cxn modelId="{EE28ACA4-D568-4D80-9C7B-0ECC8BACA1B9}" type="presParOf" srcId="{07200D07-7BBD-40A6-BF78-2553C00EB296}" destId="{5D022536-C586-4801-8E80-7A952E154184}" srcOrd="0" destOrd="0" presId="urn:microsoft.com/office/officeart/2005/8/layout/hierarchy3"/>
    <dgm:cxn modelId="{1ADAA25F-19D4-4BB8-A067-975F13B54676}" type="presParOf" srcId="{07200D07-7BBD-40A6-BF78-2553C00EB296}" destId="{536DCBAF-3748-49BE-BF07-14FA5DED172D}" srcOrd="1" destOrd="0" presId="urn:microsoft.com/office/officeart/2005/8/layout/hierarchy3"/>
    <dgm:cxn modelId="{F3C5C21B-2BCB-4624-BF84-17AF00045571}" type="presParOf" srcId="{6786873A-A65E-4C11-B4BE-958E26E27B78}" destId="{390DF0C5-96E9-4998-896F-B53ACF6294F1}" srcOrd="1" destOrd="0" presId="urn:microsoft.com/office/officeart/2005/8/layout/hierarchy3"/>
    <dgm:cxn modelId="{954417F0-B066-405C-B995-14B73713DC52}" type="presParOf" srcId="{390DF0C5-96E9-4998-896F-B53ACF6294F1}" destId="{849B7226-61F4-4875-88CD-65C6EE0FD807}" srcOrd="0" destOrd="0" presId="urn:microsoft.com/office/officeart/2005/8/layout/hierarchy3"/>
    <dgm:cxn modelId="{43567E97-FD13-41EF-AEA0-879C4085334A}" type="presParOf" srcId="{390DF0C5-96E9-4998-896F-B53ACF6294F1}" destId="{24D5FF6D-D9A4-4B6A-8EB6-0DB4C5421DF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52A03A-1FC8-4D03-852C-5BA3C17DC2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487649-7A87-4084-BEEB-E841FCD7C21C}">
      <dgm:prSet phldrT="[Text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sr-Cyrl-CS" sz="2200" dirty="0" smtClean="0">
              <a:solidFill>
                <a:schemeClr val="bg2"/>
              </a:solidFill>
            </a:rPr>
            <a:t>висина премије и друге врсте плаћања које терете услугу</a:t>
          </a:r>
          <a:endParaRPr lang="en-US" sz="2200" dirty="0">
            <a:solidFill>
              <a:schemeClr val="bg2"/>
            </a:solidFill>
          </a:endParaRPr>
        </a:p>
      </dgm:t>
    </dgm:pt>
    <dgm:pt modelId="{29EAB33E-3C8E-4AAD-81C2-207EE937407C}" type="parTrans" cxnId="{E6010E3B-E6F6-47B2-9CFD-EEA9B3E27856}">
      <dgm:prSet/>
      <dgm:spPr/>
      <dgm:t>
        <a:bodyPr/>
        <a:lstStyle/>
        <a:p>
          <a:endParaRPr lang="en-US"/>
        </a:p>
      </dgm:t>
    </dgm:pt>
    <dgm:pt modelId="{4E447126-3AAD-45EC-B58A-E9E7D74007AB}" type="sibTrans" cxnId="{E6010E3B-E6F6-47B2-9CFD-EEA9B3E27856}">
      <dgm:prSet/>
      <dgm:spPr/>
      <dgm:t>
        <a:bodyPr/>
        <a:lstStyle/>
        <a:p>
          <a:endParaRPr lang="en-US"/>
        </a:p>
      </dgm:t>
    </dgm:pt>
    <dgm:pt modelId="{F81070E3-2964-4076-BAEC-6D45DBC26AC4}">
      <dgm:prSet phldrT="[Text]" custT="1"/>
      <dgm:spPr/>
      <dgm:t>
        <a:bodyPr/>
        <a:lstStyle/>
        <a:p>
          <a:r>
            <a:rPr lang="sr-Cyrl-CS" sz="2200" dirty="0" smtClean="0"/>
            <a:t>услуге осигурања</a:t>
          </a:r>
          <a:endParaRPr lang="en-US" sz="2200" dirty="0"/>
        </a:p>
      </dgm:t>
    </dgm:pt>
    <dgm:pt modelId="{C79866AB-377D-4C0E-8008-6B49913016A4}" type="sibTrans" cxnId="{265C5F98-12C4-4F37-976E-6E2A1D09F264}">
      <dgm:prSet/>
      <dgm:spPr/>
      <dgm:t>
        <a:bodyPr/>
        <a:lstStyle/>
        <a:p>
          <a:endParaRPr lang="en-US"/>
        </a:p>
      </dgm:t>
    </dgm:pt>
    <dgm:pt modelId="{A505D246-B99B-44E4-BBDA-08F1187E337F}" type="parTrans" cxnId="{265C5F98-12C4-4F37-976E-6E2A1D09F264}">
      <dgm:prSet/>
      <dgm:spPr/>
      <dgm:t>
        <a:bodyPr/>
        <a:lstStyle/>
        <a:p>
          <a:endParaRPr lang="en-US"/>
        </a:p>
      </dgm:t>
    </dgm:pt>
    <dgm:pt modelId="{92E1F3E0-D4F3-475D-8656-D37179E2EE36}" type="pres">
      <dgm:prSet presAssocID="{0152A03A-1FC8-4D03-852C-5BA3C17DC2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ABE802-45B0-41F4-988A-C4A3EDD1CCBD}" type="pres">
      <dgm:prSet presAssocID="{F81070E3-2964-4076-BAEC-6D45DBC26AC4}" presName="root" presStyleCnt="0"/>
      <dgm:spPr/>
    </dgm:pt>
    <dgm:pt modelId="{E4CFA1EA-BE72-4929-A245-26D7A921A4D1}" type="pres">
      <dgm:prSet presAssocID="{F81070E3-2964-4076-BAEC-6D45DBC26AC4}" presName="rootComposite" presStyleCnt="0"/>
      <dgm:spPr/>
    </dgm:pt>
    <dgm:pt modelId="{BB5A2D46-B0B3-4B5B-B98F-BEB7F20C38C3}" type="pres">
      <dgm:prSet presAssocID="{F81070E3-2964-4076-BAEC-6D45DBC26AC4}" presName="rootText" presStyleLbl="node1" presStyleIdx="0" presStyleCnt="1" custScaleY="31953"/>
      <dgm:spPr/>
      <dgm:t>
        <a:bodyPr/>
        <a:lstStyle/>
        <a:p>
          <a:endParaRPr lang="en-US"/>
        </a:p>
      </dgm:t>
    </dgm:pt>
    <dgm:pt modelId="{E79F3ECC-CA53-410C-9A87-4233F547CE44}" type="pres">
      <dgm:prSet presAssocID="{F81070E3-2964-4076-BAEC-6D45DBC26AC4}" presName="rootConnector" presStyleLbl="node1" presStyleIdx="0" presStyleCnt="1"/>
      <dgm:spPr/>
      <dgm:t>
        <a:bodyPr/>
        <a:lstStyle/>
        <a:p>
          <a:endParaRPr lang="en-US"/>
        </a:p>
      </dgm:t>
    </dgm:pt>
    <dgm:pt modelId="{F60290B7-AF1E-433A-8960-91133387E213}" type="pres">
      <dgm:prSet presAssocID="{F81070E3-2964-4076-BAEC-6D45DBC26AC4}" presName="childShape" presStyleCnt="0"/>
      <dgm:spPr/>
    </dgm:pt>
    <dgm:pt modelId="{1E3DE303-39DE-461E-A470-7562C40C7750}" type="pres">
      <dgm:prSet presAssocID="{29EAB33E-3C8E-4AAD-81C2-207EE937407C}" presName="Name13" presStyleLbl="parChTrans1D2" presStyleIdx="0" presStyleCnt="1"/>
      <dgm:spPr/>
      <dgm:t>
        <a:bodyPr/>
        <a:lstStyle/>
        <a:p>
          <a:endParaRPr lang="en-US"/>
        </a:p>
      </dgm:t>
    </dgm:pt>
    <dgm:pt modelId="{AE6A624B-6EB9-4007-8868-F6C9300AC372}" type="pres">
      <dgm:prSet presAssocID="{DB487649-7A87-4084-BEEB-E841FCD7C21C}" presName="childText" presStyleLbl="bgAcc1" presStyleIdx="0" presStyleCnt="1" custScaleX="138512" custScaleY="62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75452C-DEB7-423D-AAB6-73CA21178731}" type="presOf" srcId="{29EAB33E-3C8E-4AAD-81C2-207EE937407C}" destId="{1E3DE303-39DE-461E-A470-7562C40C7750}" srcOrd="0" destOrd="0" presId="urn:microsoft.com/office/officeart/2005/8/layout/hierarchy3"/>
    <dgm:cxn modelId="{2346F233-6BBD-4606-A596-20E29272BD3E}" type="presOf" srcId="{F81070E3-2964-4076-BAEC-6D45DBC26AC4}" destId="{E79F3ECC-CA53-410C-9A87-4233F547CE44}" srcOrd="1" destOrd="0" presId="urn:microsoft.com/office/officeart/2005/8/layout/hierarchy3"/>
    <dgm:cxn modelId="{265C5F98-12C4-4F37-976E-6E2A1D09F264}" srcId="{0152A03A-1FC8-4D03-852C-5BA3C17DC225}" destId="{F81070E3-2964-4076-BAEC-6D45DBC26AC4}" srcOrd="0" destOrd="0" parTransId="{A505D246-B99B-44E4-BBDA-08F1187E337F}" sibTransId="{C79866AB-377D-4C0E-8008-6B49913016A4}"/>
    <dgm:cxn modelId="{5DD196E9-6863-4438-847E-2FE69B2ABE5E}" type="presOf" srcId="{DB487649-7A87-4084-BEEB-E841FCD7C21C}" destId="{AE6A624B-6EB9-4007-8868-F6C9300AC372}" srcOrd="0" destOrd="0" presId="urn:microsoft.com/office/officeart/2005/8/layout/hierarchy3"/>
    <dgm:cxn modelId="{E6010E3B-E6F6-47B2-9CFD-EEA9B3E27856}" srcId="{F81070E3-2964-4076-BAEC-6D45DBC26AC4}" destId="{DB487649-7A87-4084-BEEB-E841FCD7C21C}" srcOrd="0" destOrd="0" parTransId="{29EAB33E-3C8E-4AAD-81C2-207EE937407C}" sibTransId="{4E447126-3AAD-45EC-B58A-E9E7D74007AB}"/>
    <dgm:cxn modelId="{E4D2ADAB-2482-4B7D-81F6-91CEDA634A35}" type="presOf" srcId="{F81070E3-2964-4076-BAEC-6D45DBC26AC4}" destId="{BB5A2D46-B0B3-4B5B-B98F-BEB7F20C38C3}" srcOrd="0" destOrd="0" presId="urn:microsoft.com/office/officeart/2005/8/layout/hierarchy3"/>
    <dgm:cxn modelId="{A08B9DA4-E680-4922-B128-1DD6E01C8CCC}" type="presOf" srcId="{0152A03A-1FC8-4D03-852C-5BA3C17DC225}" destId="{92E1F3E0-D4F3-475D-8656-D37179E2EE36}" srcOrd="0" destOrd="0" presId="urn:microsoft.com/office/officeart/2005/8/layout/hierarchy3"/>
    <dgm:cxn modelId="{4A93735B-A880-4BA7-A9ED-A44A586F5492}" type="presParOf" srcId="{92E1F3E0-D4F3-475D-8656-D37179E2EE36}" destId="{96ABE802-45B0-41F4-988A-C4A3EDD1CCBD}" srcOrd="0" destOrd="0" presId="urn:microsoft.com/office/officeart/2005/8/layout/hierarchy3"/>
    <dgm:cxn modelId="{627B5A1A-738E-4B92-8A29-C948672FA0E5}" type="presParOf" srcId="{96ABE802-45B0-41F4-988A-C4A3EDD1CCBD}" destId="{E4CFA1EA-BE72-4929-A245-26D7A921A4D1}" srcOrd="0" destOrd="0" presId="urn:microsoft.com/office/officeart/2005/8/layout/hierarchy3"/>
    <dgm:cxn modelId="{87CFAC7E-5B96-4FF8-969A-1F09AEE07E87}" type="presParOf" srcId="{E4CFA1EA-BE72-4929-A245-26D7A921A4D1}" destId="{BB5A2D46-B0B3-4B5B-B98F-BEB7F20C38C3}" srcOrd="0" destOrd="0" presId="urn:microsoft.com/office/officeart/2005/8/layout/hierarchy3"/>
    <dgm:cxn modelId="{61B3C234-779F-4690-80BF-D78B3E307992}" type="presParOf" srcId="{E4CFA1EA-BE72-4929-A245-26D7A921A4D1}" destId="{E79F3ECC-CA53-410C-9A87-4233F547CE44}" srcOrd="1" destOrd="0" presId="urn:microsoft.com/office/officeart/2005/8/layout/hierarchy3"/>
    <dgm:cxn modelId="{29A00937-D5FE-441E-8CC9-309C48D6CF7B}" type="presParOf" srcId="{96ABE802-45B0-41F4-988A-C4A3EDD1CCBD}" destId="{F60290B7-AF1E-433A-8960-91133387E213}" srcOrd="1" destOrd="0" presId="urn:microsoft.com/office/officeart/2005/8/layout/hierarchy3"/>
    <dgm:cxn modelId="{C3165201-6A83-4BCB-9DF8-CEE944C37D1F}" type="presParOf" srcId="{F60290B7-AF1E-433A-8960-91133387E213}" destId="{1E3DE303-39DE-461E-A470-7562C40C7750}" srcOrd="0" destOrd="0" presId="urn:microsoft.com/office/officeart/2005/8/layout/hierarchy3"/>
    <dgm:cxn modelId="{90A1CDBC-3A7F-4A51-9B61-20478A5118BA}" type="presParOf" srcId="{F60290B7-AF1E-433A-8960-91133387E213}" destId="{AE6A624B-6EB9-4007-8868-F6C9300AC37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2A03A-1FC8-4D03-852C-5BA3C17DC2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070E3-2964-4076-BAEC-6D45DBC26AC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r-Cyrl-CS" sz="2200" dirty="0" smtClean="0"/>
            <a:t>услуге кредита</a:t>
          </a:r>
          <a:endParaRPr lang="en-US" sz="2200" dirty="0"/>
        </a:p>
      </dgm:t>
    </dgm:pt>
    <dgm:pt modelId="{C79866AB-377D-4C0E-8008-6B49913016A4}" type="sibTrans" cxnId="{265C5F98-12C4-4F37-976E-6E2A1D09F264}">
      <dgm:prSet/>
      <dgm:spPr/>
      <dgm:t>
        <a:bodyPr/>
        <a:lstStyle/>
        <a:p>
          <a:endParaRPr lang="en-US"/>
        </a:p>
      </dgm:t>
    </dgm:pt>
    <dgm:pt modelId="{A505D246-B99B-44E4-BBDA-08F1187E337F}" type="parTrans" cxnId="{265C5F98-12C4-4F37-976E-6E2A1D09F264}">
      <dgm:prSet/>
      <dgm:spPr/>
      <dgm:t>
        <a:bodyPr/>
        <a:lstStyle/>
        <a:p>
          <a:endParaRPr lang="en-US"/>
        </a:p>
      </dgm:t>
    </dgm:pt>
    <dgm:pt modelId="{92E1F3E0-D4F3-475D-8656-D37179E2EE36}" type="pres">
      <dgm:prSet presAssocID="{0152A03A-1FC8-4D03-852C-5BA3C17DC2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ABE802-45B0-41F4-988A-C4A3EDD1CCBD}" type="pres">
      <dgm:prSet presAssocID="{F81070E3-2964-4076-BAEC-6D45DBC26AC4}" presName="root" presStyleCnt="0"/>
      <dgm:spPr/>
    </dgm:pt>
    <dgm:pt modelId="{E4CFA1EA-BE72-4929-A245-26D7A921A4D1}" type="pres">
      <dgm:prSet presAssocID="{F81070E3-2964-4076-BAEC-6D45DBC26AC4}" presName="rootComposite" presStyleCnt="0"/>
      <dgm:spPr/>
    </dgm:pt>
    <dgm:pt modelId="{BB5A2D46-B0B3-4B5B-B98F-BEB7F20C38C3}" type="pres">
      <dgm:prSet presAssocID="{F81070E3-2964-4076-BAEC-6D45DBC26AC4}" presName="rootText" presStyleLbl="node1" presStyleIdx="0" presStyleCnt="1" custScaleY="31953"/>
      <dgm:spPr/>
      <dgm:t>
        <a:bodyPr/>
        <a:lstStyle/>
        <a:p>
          <a:endParaRPr lang="en-US"/>
        </a:p>
      </dgm:t>
    </dgm:pt>
    <dgm:pt modelId="{E79F3ECC-CA53-410C-9A87-4233F547CE44}" type="pres">
      <dgm:prSet presAssocID="{F81070E3-2964-4076-BAEC-6D45DBC26AC4}" presName="rootConnector" presStyleLbl="node1" presStyleIdx="0" presStyleCnt="1"/>
      <dgm:spPr/>
      <dgm:t>
        <a:bodyPr/>
        <a:lstStyle/>
        <a:p>
          <a:endParaRPr lang="en-US"/>
        </a:p>
      </dgm:t>
    </dgm:pt>
    <dgm:pt modelId="{F60290B7-AF1E-433A-8960-91133387E213}" type="pres">
      <dgm:prSet presAssocID="{F81070E3-2964-4076-BAEC-6D45DBC26AC4}" presName="childShape" presStyleCnt="0"/>
      <dgm:spPr/>
    </dgm:pt>
  </dgm:ptLst>
  <dgm:cxnLst>
    <dgm:cxn modelId="{2555042A-2222-4864-B199-D6D27E8A218D}" type="presOf" srcId="{F81070E3-2964-4076-BAEC-6D45DBC26AC4}" destId="{BB5A2D46-B0B3-4B5B-B98F-BEB7F20C38C3}" srcOrd="0" destOrd="0" presId="urn:microsoft.com/office/officeart/2005/8/layout/hierarchy3"/>
    <dgm:cxn modelId="{16A0CA90-0F1D-4B2E-A483-F85FA3ADC672}" type="presOf" srcId="{F81070E3-2964-4076-BAEC-6D45DBC26AC4}" destId="{E79F3ECC-CA53-410C-9A87-4233F547CE44}" srcOrd="1" destOrd="0" presId="urn:microsoft.com/office/officeart/2005/8/layout/hierarchy3"/>
    <dgm:cxn modelId="{3779F841-5DF5-4CDE-913A-957F43B2A2B4}" type="presOf" srcId="{0152A03A-1FC8-4D03-852C-5BA3C17DC225}" destId="{92E1F3E0-D4F3-475D-8656-D37179E2EE36}" srcOrd="0" destOrd="0" presId="urn:microsoft.com/office/officeart/2005/8/layout/hierarchy3"/>
    <dgm:cxn modelId="{265C5F98-12C4-4F37-976E-6E2A1D09F264}" srcId="{0152A03A-1FC8-4D03-852C-5BA3C17DC225}" destId="{F81070E3-2964-4076-BAEC-6D45DBC26AC4}" srcOrd="0" destOrd="0" parTransId="{A505D246-B99B-44E4-BBDA-08F1187E337F}" sibTransId="{C79866AB-377D-4C0E-8008-6B49913016A4}"/>
    <dgm:cxn modelId="{72B902FF-3776-4611-90F5-58D78444F7E2}" type="presParOf" srcId="{92E1F3E0-D4F3-475D-8656-D37179E2EE36}" destId="{96ABE802-45B0-41F4-988A-C4A3EDD1CCBD}" srcOrd="0" destOrd="0" presId="urn:microsoft.com/office/officeart/2005/8/layout/hierarchy3"/>
    <dgm:cxn modelId="{3B914094-BE7F-4FE5-8B62-36BEE216DAF7}" type="presParOf" srcId="{96ABE802-45B0-41F4-988A-C4A3EDD1CCBD}" destId="{E4CFA1EA-BE72-4929-A245-26D7A921A4D1}" srcOrd="0" destOrd="0" presId="urn:microsoft.com/office/officeart/2005/8/layout/hierarchy3"/>
    <dgm:cxn modelId="{E8AF32F3-B6CF-4FB2-90DA-614DBB7CF07F}" type="presParOf" srcId="{E4CFA1EA-BE72-4929-A245-26D7A921A4D1}" destId="{BB5A2D46-B0B3-4B5B-B98F-BEB7F20C38C3}" srcOrd="0" destOrd="0" presId="urn:microsoft.com/office/officeart/2005/8/layout/hierarchy3"/>
    <dgm:cxn modelId="{C3583E31-E51A-4EE8-BE73-72DFB34D8423}" type="presParOf" srcId="{E4CFA1EA-BE72-4929-A245-26D7A921A4D1}" destId="{E79F3ECC-CA53-410C-9A87-4233F547CE44}" srcOrd="1" destOrd="0" presId="urn:microsoft.com/office/officeart/2005/8/layout/hierarchy3"/>
    <dgm:cxn modelId="{CBB9B300-DCFA-4704-ADE0-F704674951D5}" type="presParOf" srcId="{96ABE802-45B0-41F4-988A-C4A3EDD1CCBD}" destId="{F60290B7-AF1E-433A-8960-91133387E21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52A03A-1FC8-4D03-852C-5BA3C17DC2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487649-7A87-4084-BEEB-E841FCD7C21C}">
      <dgm:prSet phldrT="[Text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sr-Cyrl-CS" sz="2200" dirty="0" smtClean="0">
              <a:solidFill>
                <a:schemeClr val="bg2"/>
              </a:solidFill>
            </a:rPr>
            <a:t>накнада или провизија</a:t>
          </a:r>
          <a:endParaRPr lang="en-US" sz="2200" dirty="0">
            <a:solidFill>
              <a:schemeClr val="bg2"/>
            </a:solidFill>
          </a:endParaRPr>
        </a:p>
      </dgm:t>
    </dgm:pt>
    <dgm:pt modelId="{29EAB33E-3C8E-4AAD-81C2-207EE937407C}" type="parTrans" cxnId="{E6010E3B-E6F6-47B2-9CFD-EEA9B3E27856}">
      <dgm:prSet/>
      <dgm:spPr/>
      <dgm:t>
        <a:bodyPr/>
        <a:lstStyle/>
        <a:p>
          <a:endParaRPr lang="en-US"/>
        </a:p>
      </dgm:t>
    </dgm:pt>
    <dgm:pt modelId="{4E447126-3AAD-45EC-B58A-E9E7D74007AB}" type="sibTrans" cxnId="{E6010E3B-E6F6-47B2-9CFD-EEA9B3E27856}">
      <dgm:prSet/>
      <dgm:spPr/>
      <dgm:t>
        <a:bodyPr/>
        <a:lstStyle/>
        <a:p>
          <a:endParaRPr lang="en-US"/>
        </a:p>
      </dgm:t>
    </dgm:pt>
    <dgm:pt modelId="{F81070E3-2964-4076-BAEC-6D45DBC26AC4}">
      <dgm:prSet phldrT="[Text]" custT="1"/>
      <dgm:spPr/>
      <dgm:t>
        <a:bodyPr/>
        <a:lstStyle/>
        <a:p>
          <a:r>
            <a:rPr lang="sr-Cyrl-CS" sz="1800" dirty="0" smtClean="0"/>
            <a:t>за дизајн, архитектонске услуге, просторно планирање и сл.</a:t>
          </a:r>
          <a:endParaRPr lang="en-US" sz="1800" dirty="0"/>
        </a:p>
      </dgm:t>
    </dgm:pt>
    <dgm:pt modelId="{C79866AB-377D-4C0E-8008-6B49913016A4}" type="sibTrans" cxnId="{265C5F98-12C4-4F37-976E-6E2A1D09F264}">
      <dgm:prSet/>
      <dgm:spPr/>
      <dgm:t>
        <a:bodyPr/>
        <a:lstStyle/>
        <a:p>
          <a:endParaRPr lang="en-US"/>
        </a:p>
      </dgm:t>
    </dgm:pt>
    <dgm:pt modelId="{A505D246-B99B-44E4-BBDA-08F1187E337F}" type="parTrans" cxnId="{265C5F98-12C4-4F37-976E-6E2A1D09F264}">
      <dgm:prSet/>
      <dgm:spPr/>
      <dgm:t>
        <a:bodyPr/>
        <a:lstStyle/>
        <a:p>
          <a:endParaRPr lang="en-US"/>
        </a:p>
      </dgm:t>
    </dgm:pt>
    <dgm:pt modelId="{92E1F3E0-D4F3-475D-8656-D37179E2EE36}" type="pres">
      <dgm:prSet presAssocID="{0152A03A-1FC8-4D03-852C-5BA3C17DC2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ABE802-45B0-41F4-988A-C4A3EDD1CCBD}" type="pres">
      <dgm:prSet presAssocID="{F81070E3-2964-4076-BAEC-6D45DBC26AC4}" presName="root" presStyleCnt="0"/>
      <dgm:spPr/>
    </dgm:pt>
    <dgm:pt modelId="{E4CFA1EA-BE72-4929-A245-26D7A921A4D1}" type="pres">
      <dgm:prSet presAssocID="{F81070E3-2964-4076-BAEC-6D45DBC26AC4}" presName="rootComposite" presStyleCnt="0"/>
      <dgm:spPr/>
    </dgm:pt>
    <dgm:pt modelId="{BB5A2D46-B0B3-4B5B-B98F-BEB7F20C38C3}" type="pres">
      <dgm:prSet presAssocID="{F81070E3-2964-4076-BAEC-6D45DBC26AC4}" presName="rootText" presStyleLbl="node1" presStyleIdx="0" presStyleCnt="1" custScaleX="130945" custScaleY="65650"/>
      <dgm:spPr/>
      <dgm:t>
        <a:bodyPr/>
        <a:lstStyle/>
        <a:p>
          <a:endParaRPr lang="en-US"/>
        </a:p>
      </dgm:t>
    </dgm:pt>
    <dgm:pt modelId="{E79F3ECC-CA53-410C-9A87-4233F547CE44}" type="pres">
      <dgm:prSet presAssocID="{F81070E3-2964-4076-BAEC-6D45DBC26AC4}" presName="rootConnector" presStyleLbl="node1" presStyleIdx="0" presStyleCnt="1"/>
      <dgm:spPr/>
      <dgm:t>
        <a:bodyPr/>
        <a:lstStyle/>
        <a:p>
          <a:endParaRPr lang="en-US"/>
        </a:p>
      </dgm:t>
    </dgm:pt>
    <dgm:pt modelId="{F60290B7-AF1E-433A-8960-91133387E213}" type="pres">
      <dgm:prSet presAssocID="{F81070E3-2964-4076-BAEC-6D45DBC26AC4}" presName="childShape" presStyleCnt="0"/>
      <dgm:spPr/>
    </dgm:pt>
    <dgm:pt modelId="{1E3DE303-39DE-461E-A470-7562C40C7750}" type="pres">
      <dgm:prSet presAssocID="{29EAB33E-3C8E-4AAD-81C2-207EE937407C}" presName="Name13" presStyleLbl="parChTrans1D2" presStyleIdx="0" presStyleCnt="1"/>
      <dgm:spPr/>
      <dgm:t>
        <a:bodyPr/>
        <a:lstStyle/>
        <a:p>
          <a:endParaRPr lang="en-US"/>
        </a:p>
      </dgm:t>
    </dgm:pt>
    <dgm:pt modelId="{AE6A624B-6EB9-4007-8868-F6C9300AC372}" type="pres">
      <dgm:prSet presAssocID="{DB487649-7A87-4084-BEEB-E841FCD7C21C}" presName="childText" presStyleLbl="bgAcc1" presStyleIdx="0" presStyleCnt="1" custScaleX="138512" custScaleY="62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365D59-BC85-40FC-ACD3-0D84F794E35C}" type="presOf" srcId="{DB487649-7A87-4084-BEEB-E841FCD7C21C}" destId="{AE6A624B-6EB9-4007-8868-F6C9300AC372}" srcOrd="0" destOrd="0" presId="urn:microsoft.com/office/officeart/2005/8/layout/hierarchy3"/>
    <dgm:cxn modelId="{7CED9189-76C9-4242-8912-6427001BEF53}" type="presOf" srcId="{F81070E3-2964-4076-BAEC-6D45DBC26AC4}" destId="{BB5A2D46-B0B3-4B5B-B98F-BEB7F20C38C3}" srcOrd="0" destOrd="0" presId="urn:microsoft.com/office/officeart/2005/8/layout/hierarchy3"/>
    <dgm:cxn modelId="{265C5F98-12C4-4F37-976E-6E2A1D09F264}" srcId="{0152A03A-1FC8-4D03-852C-5BA3C17DC225}" destId="{F81070E3-2964-4076-BAEC-6D45DBC26AC4}" srcOrd="0" destOrd="0" parTransId="{A505D246-B99B-44E4-BBDA-08F1187E337F}" sibTransId="{C79866AB-377D-4C0E-8008-6B49913016A4}"/>
    <dgm:cxn modelId="{42971A26-FEB1-481E-AC2F-40B8F2CA6A78}" type="presOf" srcId="{0152A03A-1FC8-4D03-852C-5BA3C17DC225}" destId="{92E1F3E0-D4F3-475D-8656-D37179E2EE36}" srcOrd="0" destOrd="0" presId="urn:microsoft.com/office/officeart/2005/8/layout/hierarchy3"/>
    <dgm:cxn modelId="{E6010E3B-E6F6-47B2-9CFD-EEA9B3E27856}" srcId="{F81070E3-2964-4076-BAEC-6D45DBC26AC4}" destId="{DB487649-7A87-4084-BEEB-E841FCD7C21C}" srcOrd="0" destOrd="0" parTransId="{29EAB33E-3C8E-4AAD-81C2-207EE937407C}" sibTransId="{4E447126-3AAD-45EC-B58A-E9E7D74007AB}"/>
    <dgm:cxn modelId="{F22F00D8-4A92-46A1-9765-38C385949BA8}" type="presOf" srcId="{F81070E3-2964-4076-BAEC-6D45DBC26AC4}" destId="{E79F3ECC-CA53-410C-9A87-4233F547CE44}" srcOrd="1" destOrd="0" presId="urn:microsoft.com/office/officeart/2005/8/layout/hierarchy3"/>
    <dgm:cxn modelId="{0D475A77-C8F0-47EA-B542-1D066F7A2DC9}" type="presOf" srcId="{29EAB33E-3C8E-4AAD-81C2-207EE937407C}" destId="{1E3DE303-39DE-461E-A470-7562C40C7750}" srcOrd="0" destOrd="0" presId="urn:microsoft.com/office/officeart/2005/8/layout/hierarchy3"/>
    <dgm:cxn modelId="{39E5569D-AB31-44A8-B4F9-97AF51A5377C}" type="presParOf" srcId="{92E1F3E0-D4F3-475D-8656-D37179E2EE36}" destId="{96ABE802-45B0-41F4-988A-C4A3EDD1CCBD}" srcOrd="0" destOrd="0" presId="urn:microsoft.com/office/officeart/2005/8/layout/hierarchy3"/>
    <dgm:cxn modelId="{4DF777D4-40E6-480E-97C9-6E4ED79FECFD}" type="presParOf" srcId="{96ABE802-45B0-41F4-988A-C4A3EDD1CCBD}" destId="{E4CFA1EA-BE72-4929-A245-26D7A921A4D1}" srcOrd="0" destOrd="0" presId="urn:microsoft.com/office/officeart/2005/8/layout/hierarchy3"/>
    <dgm:cxn modelId="{340AA4E2-7A2A-4EDE-BA40-529BF1A3D112}" type="presParOf" srcId="{E4CFA1EA-BE72-4929-A245-26D7A921A4D1}" destId="{BB5A2D46-B0B3-4B5B-B98F-BEB7F20C38C3}" srcOrd="0" destOrd="0" presId="urn:microsoft.com/office/officeart/2005/8/layout/hierarchy3"/>
    <dgm:cxn modelId="{63497BD7-BAE5-4479-8913-B188514A4930}" type="presParOf" srcId="{E4CFA1EA-BE72-4929-A245-26D7A921A4D1}" destId="{E79F3ECC-CA53-410C-9A87-4233F547CE44}" srcOrd="1" destOrd="0" presId="urn:microsoft.com/office/officeart/2005/8/layout/hierarchy3"/>
    <dgm:cxn modelId="{743514F1-C1D1-4A5A-9587-1F2066BDA5C2}" type="presParOf" srcId="{96ABE802-45B0-41F4-988A-C4A3EDD1CCBD}" destId="{F60290B7-AF1E-433A-8960-91133387E213}" srcOrd="1" destOrd="0" presId="urn:microsoft.com/office/officeart/2005/8/layout/hierarchy3"/>
    <dgm:cxn modelId="{07966860-B9C8-4C17-886C-049E30C1CD05}" type="presParOf" srcId="{F60290B7-AF1E-433A-8960-91133387E213}" destId="{1E3DE303-39DE-461E-A470-7562C40C7750}" srcOrd="0" destOrd="0" presId="urn:microsoft.com/office/officeart/2005/8/layout/hierarchy3"/>
    <dgm:cxn modelId="{F308308F-47FD-4A56-B527-B1808DD11991}" type="presParOf" srcId="{F60290B7-AF1E-433A-8960-91133387E213}" destId="{AE6A624B-6EB9-4007-8868-F6C9300AC37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52A03A-1FC8-4D03-852C-5BA3C17DC2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487649-7A87-4084-BEEB-E841FCD7C21C}">
      <dgm:prSet phldrT="[Text]"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sr-Cyrl-CS" sz="2000" dirty="0" smtClean="0">
              <a:solidFill>
                <a:schemeClr val="bg2"/>
              </a:solidFill>
            </a:rPr>
            <a:t>накнаде, провизије, као и друге врсте плаћања које терете услугу</a:t>
          </a:r>
          <a:endParaRPr lang="en-US" sz="2000" dirty="0">
            <a:solidFill>
              <a:schemeClr val="bg2"/>
            </a:solidFill>
          </a:endParaRPr>
        </a:p>
      </dgm:t>
    </dgm:pt>
    <dgm:pt modelId="{29EAB33E-3C8E-4AAD-81C2-207EE937407C}" type="parTrans" cxnId="{E6010E3B-E6F6-47B2-9CFD-EEA9B3E27856}">
      <dgm:prSet/>
      <dgm:spPr/>
      <dgm:t>
        <a:bodyPr/>
        <a:lstStyle/>
        <a:p>
          <a:endParaRPr lang="en-US"/>
        </a:p>
      </dgm:t>
    </dgm:pt>
    <dgm:pt modelId="{4E447126-3AAD-45EC-B58A-E9E7D74007AB}" type="sibTrans" cxnId="{E6010E3B-E6F6-47B2-9CFD-EEA9B3E27856}">
      <dgm:prSet/>
      <dgm:spPr/>
      <dgm:t>
        <a:bodyPr/>
        <a:lstStyle/>
        <a:p>
          <a:endParaRPr lang="en-US"/>
        </a:p>
      </dgm:t>
    </dgm:pt>
    <dgm:pt modelId="{F81070E3-2964-4076-BAEC-6D45DBC26AC4}">
      <dgm:prSet phldrT="[Text]" custT="1"/>
      <dgm:spPr/>
      <dgm:t>
        <a:bodyPr/>
        <a:lstStyle/>
        <a:p>
          <a:r>
            <a:rPr lang="sr-Cyrl-CS" sz="2200" dirty="0" smtClean="0"/>
            <a:t>банкарске и друге финансијске услуге</a:t>
          </a:r>
          <a:endParaRPr lang="en-US" sz="2200" dirty="0"/>
        </a:p>
      </dgm:t>
    </dgm:pt>
    <dgm:pt modelId="{C79866AB-377D-4C0E-8008-6B49913016A4}" type="sibTrans" cxnId="{265C5F98-12C4-4F37-976E-6E2A1D09F264}">
      <dgm:prSet/>
      <dgm:spPr/>
      <dgm:t>
        <a:bodyPr/>
        <a:lstStyle/>
        <a:p>
          <a:endParaRPr lang="en-US"/>
        </a:p>
      </dgm:t>
    </dgm:pt>
    <dgm:pt modelId="{A505D246-B99B-44E4-BBDA-08F1187E337F}" type="parTrans" cxnId="{265C5F98-12C4-4F37-976E-6E2A1D09F264}">
      <dgm:prSet/>
      <dgm:spPr/>
      <dgm:t>
        <a:bodyPr/>
        <a:lstStyle/>
        <a:p>
          <a:endParaRPr lang="en-US"/>
        </a:p>
      </dgm:t>
    </dgm:pt>
    <dgm:pt modelId="{92E1F3E0-D4F3-475D-8656-D37179E2EE36}" type="pres">
      <dgm:prSet presAssocID="{0152A03A-1FC8-4D03-852C-5BA3C17DC2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ABE802-45B0-41F4-988A-C4A3EDD1CCBD}" type="pres">
      <dgm:prSet presAssocID="{F81070E3-2964-4076-BAEC-6D45DBC26AC4}" presName="root" presStyleCnt="0"/>
      <dgm:spPr/>
    </dgm:pt>
    <dgm:pt modelId="{E4CFA1EA-BE72-4929-A245-26D7A921A4D1}" type="pres">
      <dgm:prSet presAssocID="{F81070E3-2964-4076-BAEC-6D45DBC26AC4}" presName="rootComposite" presStyleCnt="0"/>
      <dgm:spPr/>
    </dgm:pt>
    <dgm:pt modelId="{BB5A2D46-B0B3-4B5B-B98F-BEB7F20C38C3}" type="pres">
      <dgm:prSet presAssocID="{F81070E3-2964-4076-BAEC-6D45DBC26AC4}" presName="rootText" presStyleLbl="node1" presStyleIdx="0" presStyleCnt="1" custScaleY="46361"/>
      <dgm:spPr/>
      <dgm:t>
        <a:bodyPr/>
        <a:lstStyle/>
        <a:p>
          <a:endParaRPr lang="en-US"/>
        </a:p>
      </dgm:t>
    </dgm:pt>
    <dgm:pt modelId="{E79F3ECC-CA53-410C-9A87-4233F547CE44}" type="pres">
      <dgm:prSet presAssocID="{F81070E3-2964-4076-BAEC-6D45DBC26AC4}" presName="rootConnector" presStyleLbl="node1" presStyleIdx="0" presStyleCnt="1"/>
      <dgm:spPr/>
      <dgm:t>
        <a:bodyPr/>
        <a:lstStyle/>
        <a:p>
          <a:endParaRPr lang="en-US"/>
        </a:p>
      </dgm:t>
    </dgm:pt>
    <dgm:pt modelId="{F60290B7-AF1E-433A-8960-91133387E213}" type="pres">
      <dgm:prSet presAssocID="{F81070E3-2964-4076-BAEC-6D45DBC26AC4}" presName="childShape" presStyleCnt="0"/>
      <dgm:spPr/>
    </dgm:pt>
    <dgm:pt modelId="{1E3DE303-39DE-461E-A470-7562C40C7750}" type="pres">
      <dgm:prSet presAssocID="{29EAB33E-3C8E-4AAD-81C2-207EE937407C}" presName="Name13" presStyleLbl="parChTrans1D2" presStyleIdx="0" presStyleCnt="1"/>
      <dgm:spPr/>
      <dgm:t>
        <a:bodyPr/>
        <a:lstStyle/>
        <a:p>
          <a:endParaRPr lang="en-US"/>
        </a:p>
      </dgm:t>
    </dgm:pt>
    <dgm:pt modelId="{AE6A624B-6EB9-4007-8868-F6C9300AC372}" type="pres">
      <dgm:prSet presAssocID="{DB487649-7A87-4084-BEEB-E841FCD7C21C}" presName="childText" presStyleLbl="bgAcc1" presStyleIdx="0" presStyleCnt="1" custScaleX="107823" custScaleY="53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DFC488-D996-4DC3-B054-F685971FD377}" type="presOf" srcId="{DB487649-7A87-4084-BEEB-E841FCD7C21C}" destId="{AE6A624B-6EB9-4007-8868-F6C9300AC372}" srcOrd="0" destOrd="0" presId="urn:microsoft.com/office/officeart/2005/8/layout/hierarchy3"/>
    <dgm:cxn modelId="{C1526F64-05D1-487B-9B72-D35D9FD5A56B}" type="presOf" srcId="{29EAB33E-3C8E-4AAD-81C2-207EE937407C}" destId="{1E3DE303-39DE-461E-A470-7562C40C7750}" srcOrd="0" destOrd="0" presId="urn:microsoft.com/office/officeart/2005/8/layout/hierarchy3"/>
    <dgm:cxn modelId="{C6C2D0BB-2465-4228-915F-D1E26D4F3617}" type="presOf" srcId="{F81070E3-2964-4076-BAEC-6D45DBC26AC4}" destId="{E79F3ECC-CA53-410C-9A87-4233F547CE44}" srcOrd="1" destOrd="0" presId="urn:microsoft.com/office/officeart/2005/8/layout/hierarchy3"/>
    <dgm:cxn modelId="{265C5F98-12C4-4F37-976E-6E2A1D09F264}" srcId="{0152A03A-1FC8-4D03-852C-5BA3C17DC225}" destId="{F81070E3-2964-4076-BAEC-6D45DBC26AC4}" srcOrd="0" destOrd="0" parTransId="{A505D246-B99B-44E4-BBDA-08F1187E337F}" sibTransId="{C79866AB-377D-4C0E-8008-6B49913016A4}"/>
    <dgm:cxn modelId="{D36EEEA0-D622-402F-B56B-5D98077232F4}" type="presOf" srcId="{F81070E3-2964-4076-BAEC-6D45DBC26AC4}" destId="{BB5A2D46-B0B3-4B5B-B98F-BEB7F20C38C3}" srcOrd="0" destOrd="0" presId="urn:microsoft.com/office/officeart/2005/8/layout/hierarchy3"/>
    <dgm:cxn modelId="{E6010E3B-E6F6-47B2-9CFD-EEA9B3E27856}" srcId="{F81070E3-2964-4076-BAEC-6D45DBC26AC4}" destId="{DB487649-7A87-4084-BEEB-E841FCD7C21C}" srcOrd="0" destOrd="0" parTransId="{29EAB33E-3C8E-4AAD-81C2-207EE937407C}" sibTransId="{4E447126-3AAD-45EC-B58A-E9E7D74007AB}"/>
    <dgm:cxn modelId="{D16E6A10-7C31-4CF2-BE41-F3710D9F0CD6}" type="presOf" srcId="{0152A03A-1FC8-4D03-852C-5BA3C17DC225}" destId="{92E1F3E0-D4F3-475D-8656-D37179E2EE36}" srcOrd="0" destOrd="0" presId="urn:microsoft.com/office/officeart/2005/8/layout/hierarchy3"/>
    <dgm:cxn modelId="{FBB34AE2-98EB-426F-B154-9ADFBD7E9300}" type="presParOf" srcId="{92E1F3E0-D4F3-475D-8656-D37179E2EE36}" destId="{96ABE802-45B0-41F4-988A-C4A3EDD1CCBD}" srcOrd="0" destOrd="0" presId="urn:microsoft.com/office/officeart/2005/8/layout/hierarchy3"/>
    <dgm:cxn modelId="{FFAB708A-F8F9-475D-851D-470A2EB50C29}" type="presParOf" srcId="{96ABE802-45B0-41F4-988A-C4A3EDD1CCBD}" destId="{E4CFA1EA-BE72-4929-A245-26D7A921A4D1}" srcOrd="0" destOrd="0" presId="urn:microsoft.com/office/officeart/2005/8/layout/hierarchy3"/>
    <dgm:cxn modelId="{33183D32-12E8-42D6-9480-BE90D945DCAB}" type="presParOf" srcId="{E4CFA1EA-BE72-4929-A245-26D7A921A4D1}" destId="{BB5A2D46-B0B3-4B5B-B98F-BEB7F20C38C3}" srcOrd="0" destOrd="0" presId="urn:microsoft.com/office/officeart/2005/8/layout/hierarchy3"/>
    <dgm:cxn modelId="{A225E082-7191-47BF-A578-9AF957327A7C}" type="presParOf" srcId="{E4CFA1EA-BE72-4929-A245-26D7A921A4D1}" destId="{E79F3ECC-CA53-410C-9A87-4233F547CE44}" srcOrd="1" destOrd="0" presId="urn:microsoft.com/office/officeart/2005/8/layout/hierarchy3"/>
    <dgm:cxn modelId="{E72DA01B-D025-4248-A0B6-7454CE4AB577}" type="presParOf" srcId="{96ABE802-45B0-41F4-988A-C4A3EDD1CCBD}" destId="{F60290B7-AF1E-433A-8960-91133387E213}" srcOrd="1" destOrd="0" presId="urn:microsoft.com/office/officeart/2005/8/layout/hierarchy3"/>
    <dgm:cxn modelId="{157B06C6-86A7-421A-94DE-810F5F6377BD}" type="presParOf" srcId="{F60290B7-AF1E-433A-8960-91133387E213}" destId="{1E3DE303-39DE-461E-A470-7562C40C7750}" srcOrd="0" destOrd="0" presId="urn:microsoft.com/office/officeart/2005/8/layout/hierarchy3"/>
    <dgm:cxn modelId="{64A22E6D-8977-4190-8B85-A4C74C376D00}" type="presParOf" srcId="{F60290B7-AF1E-433A-8960-91133387E213}" destId="{AE6A624B-6EB9-4007-8868-F6C9300AC37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85AD6B-1B08-41EC-85BF-B7D937514E7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EC43ED-78F5-47E0-B619-2AD47165A73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sr-Cyrl-CS" sz="1400" dirty="0" smtClean="0"/>
            <a:t>Понуђач је регистрован код надлежног органа, односно уписан у одговарајући регистар.</a:t>
          </a:r>
          <a:endParaRPr lang="en-US" sz="1400" dirty="0"/>
        </a:p>
      </dgm:t>
    </dgm:pt>
    <dgm:pt modelId="{6C824431-F441-401B-86C1-2F86E975AFC0}" type="parTrans" cxnId="{F7AFE1EF-AE51-4D51-807E-D8FE8FFDFD35}">
      <dgm:prSet/>
      <dgm:spPr/>
      <dgm:t>
        <a:bodyPr/>
        <a:lstStyle/>
        <a:p>
          <a:endParaRPr lang="en-US"/>
        </a:p>
      </dgm:t>
    </dgm:pt>
    <dgm:pt modelId="{EF6835FA-D909-42B8-A1FA-4BABA14984B8}" type="sibTrans" cxnId="{F7AFE1EF-AE51-4D51-807E-D8FE8FFDFD35}">
      <dgm:prSet/>
      <dgm:spPr/>
      <dgm:t>
        <a:bodyPr/>
        <a:lstStyle/>
        <a:p>
          <a:endParaRPr lang="en-US"/>
        </a:p>
      </dgm:t>
    </dgm:pt>
    <dgm:pt modelId="{48886E15-261C-4184-9B2D-CF12EC428D1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sr-Cyrl-CS" sz="1400" dirty="0" smtClean="0"/>
            <a:t>Понуђач и његов законски заступник нису осуђивани за неко од кривичних дела као члан организоване криминалне групе, за кривична дела против привреде, животне средине, примање или давања мита и превару.</a:t>
          </a:r>
          <a:endParaRPr lang="en-US" sz="1400" dirty="0"/>
        </a:p>
      </dgm:t>
    </dgm:pt>
    <dgm:pt modelId="{C65DDDC2-C10F-4EB5-9029-98A51CA01BFE}" type="parTrans" cxnId="{489BD735-37BF-4954-AA42-01585478F052}">
      <dgm:prSet/>
      <dgm:spPr/>
      <dgm:t>
        <a:bodyPr/>
        <a:lstStyle/>
        <a:p>
          <a:endParaRPr lang="en-US"/>
        </a:p>
      </dgm:t>
    </dgm:pt>
    <dgm:pt modelId="{96CD9422-21DB-42E1-A8CF-518CD45DA254}" type="sibTrans" cxnId="{489BD735-37BF-4954-AA42-01585478F052}">
      <dgm:prSet/>
      <dgm:spPr/>
      <dgm:t>
        <a:bodyPr/>
        <a:lstStyle/>
        <a:p>
          <a:endParaRPr lang="en-US"/>
        </a:p>
      </dgm:t>
    </dgm:pt>
    <dgm:pt modelId="{595DCD1C-6A10-47EC-8E8F-D471CD71E0A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r-Cyrl-CS" sz="1400" strike="noStrike" dirty="0" smtClean="0"/>
            <a:t>Да понуђачу није изречена мера забране обављања делатности, која је на снази у време објављивања односно слања позива за подношење понуда.</a:t>
          </a:r>
          <a:endParaRPr lang="en-US" sz="1400" strike="noStrike" dirty="0"/>
        </a:p>
      </dgm:t>
    </dgm:pt>
    <dgm:pt modelId="{A3F6CF31-3436-4BC0-A4EE-2CEFF6C962EF}" type="parTrans" cxnId="{1410C4A1-B0B6-4C9F-93D2-058DC2BA725A}">
      <dgm:prSet/>
      <dgm:spPr/>
      <dgm:t>
        <a:bodyPr/>
        <a:lstStyle/>
        <a:p>
          <a:endParaRPr lang="en-US"/>
        </a:p>
      </dgm:t>
    </dgm:pt>
    <dgm:pt modelId="{2834CBF4-9FC0-48F2-9B24-0902461941C6}" type="sibTrans" cxnId="{1410C4A1-B0B6-4C9F-93D2-058DC2BA725A}">
      <dgm:prSet/>
      <dgm:spPr/>
      <dgm:t>
        <a:bodyPr/>
        <a:lstStyle/>
        <a:p>
          <a:endParaRPr lang="en-US"/>
        </a:p>
      </dgm:t>
    </dgm:pt>
    <dgm:pt modelId="{F536E5B8-7E3D-40CE-B6CB-ADFEC0D216D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sr-Cyrl-CS" sz="1400" dirty="0" smtClean="0"/>
            <a:t>Да је  понуђач измирио доспеле порезе, доприносе и друге јавне дажбине у складу са прописима Републике Србије или стране државе када има седиште на њеној територији.</a:t>
          </a:r>
          <a:endParaRPr lang="en-US" sz="1400" dirty="0"/>
        </a:p>
      </dgm:t>
    </dgm:pt>
    <dgm:pt modelId="{E85EEDBB-A903-4BC9-B4B6-840F4A2C1026}" type="parTrans" cxnId="{8631BB15-DAE8-427A-9700-D56A94828E3D}">
      <dgm:prSet/>
      <dgm:spPr/>
      <dgm:t>
        <a:bodyPr/>
        <a:lstStyle/>
        <a:p>
          <a:endParaRPr lang="en-US"/>
        </a:p>
      </dgm:t>
    </dgm:pt>
    <dgm:pt modelId="{0D6CC29A-48F3-4FE3-8D95-436A176B3ED0}" type="sibTrans" cxnId="{8631BB15-DAE8-427A-9700-D56A94828E3D}">
      <dgm:prSet/>
      <dgm:spPr/>
      <dgm:t>
        <a:bodyPr/>
        <a:lstStyle/>
        <a:p>
          <a:endParaRPr lang="en-US"/>
        </a:p>
      </dgm:t>
    </dgm:pt>
    <dgm:pt modelId="{9EB21FDF-1A96-4408-B5C4-2B93CF0DD97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r-Cyrl-CS" sz="1400" dirty="0" smtClean="0"/>
            <a:t>Да  понуђач има важећу дозволу надлежног органа за обављање делатности која је предмет јавне набавке, ако је таква дозвола предвиђена посебним прописом.</a:t>
          </a:r>
          <a:endParaRPr lang="en-US" sz="1400" dirty="0"/>
        </a:p>
      </dgm:t>
    </dgm:pt>
    <dgm:pt modelId="{144D4ADD-55F0-4A1E-9C81-5CF2AD0F9CFA}" type="parTrans" cxnId="{632868AD-E2E1-4F19-983E-5EE930D2AEDA}">
      <dgm:prSet/>
      <dgm:spPr/>
      <dgm:t>
        <a:bodyPr/>
        <a:lstStyle/>
        <a:p>
          <a:endParaRPr lang="en-US"/>
        </a:p>
      </dgm:t>
    </dgm:pt>
    <dgm:pt modelId="{BE11D1D7-197E-48B2-BDC8-1A28C65D87B0}" type="sibTrans" cxnId="{632868AD-E2E1-4F19-983E-5EE930D2AEDA}">
      <dgm:prSet/>
      <dgm:spPr/>
      <dgm:t>
        <a:bodyPr/>
        <a:lstStyle/>
        <a:p>
          <a:endParaRPr lang="en-US"/>
        </a:p>
      </dgm:t>
    </dgm:pt>
    <dgm:pt modelId="{676BECCD-E90F-464D-9F19-775DCC7437AC}" type="pres">
      <dgm:prSet presAssocID="{5A85AD6B-1B08-41EC-85BF-B7D937514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7B28A6-A8E1-40ED-9011-BA9B6FBF9BE4}" type="pres">
      <dgm:prSet presAssocID="{8DEC43ED-78F5-47E0-B619-2AD47165A739}" presName="comp" presStyleCnt="0"/>
      <dgm:spPr/>
    </dgm:pt>
    <dgm:pt modelId="{7248458A-FCF9-4465-B6D9-87D6C8A796EA}" type="pres">
      <dgm:prSet presAssocID="{8DEC43ED-78F5-47E0-B619-2AD47165A739}" presName="box" presStyleLbl="node1" presStyleIdx="0" presStyleCnt="5" custLinFactNeighborY="-18012"/>
      <dgm:spPr/>
      <dgm:t>
        <a:bodyPr/>
        <a:lstStyle/>
        <a:p>
          <a:endParaRPr lang="en-US"/>
        </a:p>
      </dgm:t>
    </dgm:pt>
    <dgm:pt modelId="{CFD3BF2A-53D7-44E5-83E6-38FABAFF97AE}" type="pres">
      <dgm:prSet presAssocID="{8DEC43ED-78F5-47E0-B619-2AD47165A739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E61533-8CD2-461D-BE5F-B86CA1F27D28}" type="pres">
      <dgm:prSet presAssocID="{8DEC43ED-78F5-47E0-B619-2AD47165A73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A14AB-521B-49B3-8780-177857E7BFFE}" type="pres">
      <dgm:prSet presAssocID="{EF6835FA-D909-42B8-A1FA-4BABA14984B8}" presName="spacer" presStyleCnt="0"/>
      <dgm:spPr/>
    </dgm:pt>
    <dgm:pt modelId="{1F63B673-950D-4D04-82BD-5D74427B2D3F}" type="pres">
      <dgm:prSet presAssocID="{48886E15-261C-4184-9B2D-CF12EC428D1D}" presName="comp" presStyleCnt="0"/>
      <dgm:spPr/>
    </dgm:pt>
    <dgm:pt modelId="{79423850-C0E0-4E6D-B0E4-03BF68DE415F}" type="pres">
      <dgm:prSet presAssocID="{48886E15-261C-4184-9B2D-CF12EC428D1D}" presName="box" presStyleLbl="node1" presStyleIdx="1" presStyleCnt="5"/>
      <dgm:spPr/>
      <dgm:t>
        <a:bodyPr/>
        <a:lstStyle/>
        <a:p>
          <a:endParaRPr lang="en-US"/>
        </a:p>
      </dgm:t>
    </dgm:pt>
    <dgm:pt modelId="{E80F3BCB-C5E2-4A18-AD99-82BF858F4BDC}" type="pres">
      <dgm:prSet presAssocID="{48886E15-261C-4184-9B2D-CF12EC428D1D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4DB8BF3-43D8-4658-B8D8-E93518C24586}" type="pres">
      <dgm:prSet presAssocID="{48886E15-261C-4184-9B2D-CF12EC428D1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EC50A-7BDA-45E1-85DB-7436AF0CE589}" type="pres">
      <dgm:prSet presAssocID="{96CD9422-21DB-42E1-A8CF-518CD45DA254}" presName="spacer" presStyleCnt="0"/>
      <dgm:spPr/>
    </dgm:pt>
    <dgm:pt modelId="{09173FAB-DCAC-4C75-8251-337B4B0119AB}" type="pres">
      <dgm:prSet presAssocID="{595DCD1C-6A10-47EC-8E8F-D471CD71E0A5}" presName="comp" presStyleCnt="0"/>
      <dgm:spPr/>
    </dgm:pt>
    <dgm:pt modelId="{F388B605-8599-495E-BA67-BFF2E2D1E54C}" type="pres">
      <dgm:prSet presAssocID="{595DCD1C-6A10-47EC-8E8F-D471CD71E0A5}" presName="box" presStyleLbl="node1" presStyleIdx="2" presStyleCnt="5"/>
      <dgm:spPr/>
      <dgm:t>
        <a:bodyPr/>
        <a:lstStyle/>
        <a:p>
          <a:endParaRPr lang="en-US"/>
        </a:p>
      </dgm:t>
    </dgm:pt>
    <dgm:pt modelId="{1B2FFFD1-E2EA-4D2F-915F-73AC113AAE17}" type="pres">
      <dgm:prSet presAssocID="{595DCD1C-6A10-47EC-8E8F-D471CD71E0A5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1E8DE47-A100-4A78-801D-A13A521932F7}" type="pres">
      <dgm:prSet presAssocID="{595DCD1C-6A10-47EC-8E8F-D471CD71E0A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E4172-6F2D-4504-9C81-E599447F9DB8}" type="pres">
      <dgm:prSet presAssocID="{2834CBF4-9FC0-48F2-9B24-0902461941C6}" presName="spacer" presStyleCnt="0"/>
      <dgm:spPr/>
    </dgm:pt>
    <dgm:pt modelId="{C579BED2-3EA3-40F5-90E8-21718DE148E9}" type="pres">
      <dgm:prSet presAssocID="{F536E5B8-7E3D-40CE-B6CB-ADFEC0D216D3}" presName="comp" presStyleCnt="0"/>
      <dgm:spPr/>
    </dgm:pt>
    <dgm:pt modelId="{BE6AB5B9-119A-40E1-AD82-1B1C93DAD351}" type="pres">
      <dgm:prSet presAssocID="{F536E5B8-7E3D-40CE-B6CB-ADFEC0D216D3}" presName="box" presStyleLbl="node1" presStyleIdx="3" presStyleCnt="5"/>
      <dgm:spPr/>
      <dgm:t>
        <a:bodyPr/>
        <a:lstStyle/>
        <a:p>
          <a:endParaRPr lang="en-US"/>
        </a:p>
      </dgm:t>
    </dgm:pt>
    <dgm:pt modelId="{3F084F9E-998A-4D24-9340-FBD110078B86}" type="pres">
      <dgm:prSet presAssocID="{F536E5B8-7E3D-40CE-B6CB-ADFEC0D216D3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3585DFC-DEE5-4594-8D5F-265B1B9883D1}" type="pres">
      <dgm:prSet presAssocID="{F536E5B8-7E3D-40CE-B6CB-ADFEC0D216D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DD68C-A3BD-4DCC-A752-79907599B954}" type="pres">
      <dgm:prSet presAssocID="{0D6CC29A-48F3-4FE3-8D95-436A176B3ED0}" presName="spacer" presStyleCnt="0"/>
      <dgm:spPr/>
    </dgm:pt>
    <dgm:pt modelId="{822685BF-2D65-482D-AC11-271D893E48DA}" type="pres">
      <dgm:prSet presAssocID="{9EB21FDF-1A96-4408-B5C4-2B93CF0DD972}" presName="comp" presStyleCnt="0"/>
      <dgm:spPr/>
    </dgm:pt>
    <dgm:pt modelId="{DD1859C4-3F6B-4641-B65C-1EDA901A336E}" type="pres">
      <dgm:prSet presAssocID="{9EB21FDF-1A96-4408-B5C4-2B93CF0DD972}" presName="box" presStyleLbl="node1" presStyleIdx="4" presStyleCnt="5"/>
      <dgm:spPr/>
      <dgm:t>
        <a:bodyPr/>
        <a:lstStyle/>
        <a:p>
          <a:endParaRPr lang="en-US"/>
        </a:p>
      </dgm:t>
    </dgm:pt>
    <dgm:pt modelId="{6BEC6697-199A-4385-850F-953765F06AD0}" type="pres">
      <dgm:prSet presAssocID="{9EB21FDF-1A96-4408-B5C4-2B93CF0DD972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750FDE9-A3E5-4408-AF0D-46916C95A681}" type="pres">
      <dgm:prSet presAssocID="{9EB21FDF-1A96-4408-B5C4-2B93CF0DD97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785658-4155-4859-B953-6BF99E0F7793}" type="presOf" srcId="{9EB21FDF-1A96-4408-B5C4-2B93CF0DD972}" destId="{E750FDE9-A3E5-4408-AF0D-46916C95A681}" srcOrd="1" destOrd="0" presId="urn:microsoft.com/office/officeart/2005/8/layout/vList4#2"/>
    <dgm:cxn modelId="{0913549B-C3B8-4BAC-B9C4-35372D547060}" type="presOf" srcId="{5A85AD6B-1B08-41EC-85BF-B7D937514E7F}" destId="{676BECCD-E90F-464D-9F19-775DCC7437AC}" srcOrd="0" destOrd="0" presId="urn:microsoft.com/office/officeart/2005/8/layout/vList4#2"/>
    <dgm:cxn modelId="{38FC743A-B1FA-4C92-BAE7-D1D47855EFAF}" type="presOf" srcId="{9EB21FDF-1A96-4408-B5C4-2B93CF0DD972}" destId="{DD1859C4-3F6B-4641-B65C-1EDA901A336E}" srcOrd="0" destOrd="0" presId="urn:microsoft.com/office/officeart/2005/8/layout/vList4#2"/>
    <dgm:cxn modelId="{6203540A-8A9F-47A2-923F-843F932F87B2}" type="presOf" srcId="{8DEC43ED-78F5-47E0-B619-2AD47165A739}" destId="{7248458A-FCF9-4465-B6D9-87D6C8A796EA}" srcOrd="0" destOrd="0" presId="urn:microsoft.com/office/officeart/2005/8/layout/vList4#2"/>
    <dgm:cxn modelId="{92F7028D-4285-4932-BB0A-DF675F00E8C8}" type="presOf" srcId="{48886E15-261C-4184-9B2D-CF12EC428D1D}" destId="{79423850-C0E0-4E6D-B0E4-03BF68DE415F}" srcOrd="0" destOrd="0" presId="urn:microsoft.com/office/officeart/2005/8/layout/vList4#2"/>
    <dgm:cxn modelId="{56E2BCC4-A270-4CCC-9DED-777EBB6D9C23}" type="presOf" srcId="{48886E15-261C-4184-9B2D-CF12EC428D1D}" destId="{D4DB8BF3-43D8-4658-B8D8-E93518C24586}" srcOrd="1" destOrd="0" presId="urn:microsoft.com/office/officeart/2005/8/layout/vList4#2"/>
    <dgm:cxn modelId="{1410C4A1-B0B6-4C9F-93D2-058DC2BA725A}" srcId="{5A85AD6B-1B08-41EC-85BF-B7D937514E7F}" destId="{595DCD1C-6A10-47EC-8E8F-D471CD71E0A5}" srcOrd="2" destOrd="0" parTransId="{A3F6CF31-3436-4BC0-A4EE-2CEFF6C962EF}" sibTransId="{2834CBF4-9FC0-48F2-9B24-0902461941C6}"/>
    <dgm:cxn modelId="{50BADABC-F777-4CDF-BF3B-3C154098E0B5}" type="presOf" srcId="{F536E5B8-7E3D-40CE-B6CB-ADFEC0D216D3}" destId="{BE6AB5B9-119A-40E1-AD82-1B1C93DAD351}" srcOrd="0" destOrd="0" presId="urn:microsoft.com/office/officeart/2005/8/layout/vList4#2"/>
    <dgm:cxn modelId="{A2F59A0D-BADB-426B-910B-B1CDB3A389FC}" type="presOf" srcId="{595DCD1C-6A10-47EC-8E8F-D471CD71E0A5}" destId="{A1E8DE47-A100-4A78-801D-A13A521932F7}" srcOrd="1" destOrd="0" presId="urn:microsoft.com/office/officeart/2005/8/layout/vList4#2"/>
    <dgm:cxn modelId="{4BD2C799-AA40-4E58-9A9A-64CD9302F83F}" type="presOf" srcId="{8DEC43ED-78F5-47E0-B619-2AD47165A739}" destId="{FAE61533-8CD2-461D-BE5F-B86CA1F27D28}" srcOrd="1" destOrd="0" presId="urn:microsoft.com/office/officeart/2005/8/layout/vList4#2"/>
    <dgm:cxn modelId="{632868AD-E2E1-4F19-983E-5EE930D2AEDA}" srcId="{5A85AD6B-1B08-41EC-85BF-B7D937514E7F}" destId="{9EB21FDF-1A96-4408-B5C4-2B93CF0DD972}" srcOrd="4" destOrd="0" parTransId="{144D4ADD-55F0-4A1E-9C81-5CF2AD0F9CFA}" sibTransId="{BE11D1D7-197E-48B2-BDC8-1A28C65D87B0}"/>
    <dgm:cxn modelId="{D328DC0C-A92C-4BFB-81DD-645C2C27FB2D}" type="presOf" srcId="{595DCD1C-6A10-47EC-8E8F-D471CD71E0A5}" destId="{F388B605-8599-495E-BA67-BFF2E2D1E54C}" srcOrd="0" destOrd="0" presId="urn:microsoft.com/office/officeart/2005/8/layout/vList4#2"/>
    <dgm:cxn modelId="{489BD735-37BF-4954-AA42-01585478F052}" srcId="{5A85AD6B-1B08-41EC-85BF-B7D937514E7F}" destId="{48886E15-261C-4184-9B2D-CF12EC428D1D}" srcOrd="1" destOrd="0" parTransId="{C65DDDC2-C10F-4EB5-9029-98A51CA01BFE}" sibTransId="{96CD9422-21DB-42E1-A8CF-518CD45DA254}"/>
    <dgm:cxn modelId="{5B252223-7B81-4553-A3BC-14F6038DE8C1}" type="presOf" srcId="{F536E5B8-7E3D-40CE-B6CB-ADFEC0D216D3}" destId="{D3585DFC-DEE5-4594-8D5F-265B1B9883D1}" srcOrd="1" destOrd="0" presId="urn:microsoft.com/office/officeart/2005/8/layout/vList4#2"/>
    <dgm:cxn modelId="{F7AFE1EF-AE51-4D51-807E-D8FE8FFDFD35}" srcId="{5A85AD6B-1B08-41EC-85BF-B7D937514E7F}" destId="{8DEC43ED-78F5-47E0-B619-2AD47165A739}" srcOrd="0" destOrd="0" parTransId="{6C824431-F441-401B-86C1-2F86E975AFC0}" sibTransId="{EF6835FA-D909-42B8-A1FA-4BABA14984B8}"/>
    <dgm:cxn modelId="{8631BB15-DAE8-427A-9700-D56A94828E3D}" srcId="{5A85AD6B-1B08-41EC-85BF-B7D937514E7F}" destId="{F536E5B8-7E3D-40CE-B6CB-ADFEC0D216D3}" srcOrd="3" destOrd="0" parTransId="{E85EEDBB-A903-4BC9-B4B6-840F4A2C1026}" sibTransId="{0D6CC29A-48F3-4FE3-8D95-436A176B3ED0}"/>
    <dgm:cxn modelId="{48740BD9-72BF-400E-A7F8-CEBA2C705BB9}" type="presParOf" srcId="{676BECCD-E90F-464D-9F19-775DCC7437AC}" destId="{947B28A6-A8E1-40ED-9011-BA9B6FBF9BE4}" srcOrd="0" destOrd="0" presId="urn:microsoft.com/office/officeart/2005/8/layout/vList4#2"/>
    <dgm:cxn modelId="{CF4C6D85-48F8-481A-8A07-0A4C7F500B21}" type="presParOf" srcId="{947B28A6-A8E1-40ED-9011-BA9B6FBF9BE4}" destId="{7248458A-FCF9-4465-B6D9-87D6C8A796EA}" srcOrd="0" destOrd="0" presId="urn:microsoft.com/office/officeart/2005/8/layout/vList4#2"/>
    <dgm:cxn modelId="{32513751-2146-4412-BA45-1406E6652720}" type="presParOf" srcId="{947B28A6-A8E1-40ED-9011-BA9B6FBF9BE4}" destId="{CFD3BF2A-53D7-44E5-83E6-38FABAFF97AE}" srcOrd="1" destOrd="0" presId="urn:microsoft.com/office/officeart/2005/8/layout/vList4#2"/>
    <dgm:cxn modelId="{EC93A1D5-4AA8-4A4C-A855-07B467EBF409}" type="presParOf" srcId="{947B28A6-A8E1-40ED-9011-BA9B6FBF9BE4}" destId="{FAE61533-8CD2-461D-BE5F-B86CA1F27D28}" srcOrd="2" destOrd="0" presId="urn:microsoft.com/office/officeart/2005/8/layout/vList4#2"/>
    <dgm:cxn modelId="{4BB723F3-9F8C-4BF3-89BA-3FDCDB506A1F}" type="presParOf" srcId="{676BECCD-E90F-464D-9F19-775DCC7437AC}" destId="{56BA14AB-521B-49B3-8780-177857E7BFFE}" srcOrd="1" destOrd="0" presId="urn:microsoft.com/office/officeart/2005/8/layout/vList4#2"/>
    <dgm:cxn modelId="{737FA7B5-D23D-40F9-B959-A18476D97DBF}" type="presParOf" srcId="{676BECCD-E90F-464D-9F19-775DCC7437AC}" destId="{1F63B673-950D-4D04-82BD-5D74427B2D3F}" srcOrd="2" destOrd="0" presId="urn:microsoft.com/office/officeart/2005/8/layout/vList4#2"/>
    <dgm:cxn modelId="{27DCCF77-27CE-428E-95A4-404851BDA296}" type="presParOf" srcId="{1F63B673-950D-4D04-82BD-5D74427B2D3F}" destId="{79423850-C0E0-4E6D-B0E4-03BF68DE415F}" srcOrd="0" destOrd="0" presId="urn:microsoft.com/office/officeart/2005/8/layout/vList4#2"/>
    <dgm:cxn modelId="{DC91F8CF-F978-40F2-9137-1C34A59808BE}" type="presParOf" srcId="{1F63B673-950D-4D04-82BD-5D74427B2D3F}" destId="{E80F3BCB-C5E2-4A18-AD99-82BF858F4BDC}" srcOrd="1" destOrd="0" presId="urn:microsoft.com/office/officeart/2005/8/layout/vList4#2"/>
    <dgm:cxn modelId="{F1DB17DC-E968-4A0F-BE86-CC50837EBE58}" type="presParOf" srcId="{1F63B673-950D-4D04-82BD-5D74427B2D3F}" destId="{D4DB8BF3-43D8-4658-B8D8-E93518C24586}" srcOrd="2" destOrd="0" presId="urn:microsoft.com/office/officeart/2005/8/layout/vList4#2"/>
    <dgm:cxn modelId="{EA20B4CA-3E12-4F45-AC02-A381D1086C6E}" type="presParOf" srcId="{676BECCD-E90F-464D-9F19-775DCC7437AC}" destId="{B76EC50A-7BDA-45E1-85DB-7436AF0CE589}" srcOrd="3" destOrd="0" presId="urn:microsoft.com/office/officeart/2005/8/layout/vList4#2"/>
    <dgm:cxn modelId="{E27E7469-F7E6-4AE6-9F5F-E96CF6AA41E0}" type="presParOf" srcId="{676BECCD-E90F-464D-9F19-775DCC7437AC}" destId="{09173FAB-DCAC-4C75-8251-337B4B0119AB}" srcOrd="4" destOrd="0" presId="urn:microsoft.com/office/officeart/2005/8/layout/vList4#2"/>
    <dgm:cxn modelId="{7EA512DB-995C-4659-8E4F-A4EAF3B9DA2D}" type="presParOf" srcId="{09173FAB-DCAC-4C75-8251-337B4B0119AB}" destId="{F388B605-8599-495E-BA67-BFF2E2D1E54C}" srcOrd="0" destOrd="0" presId="urn:microsoft.com/office/officeart/2005/8/layout/vList4#2"/>
    <dgm:cxn modelId="{7A0FE506-4375-4455-A6F8-E0181E94372F}" type="presParOf" srcId="{09173FAB-DCAC-4C75-8251-337B4B0119AB}" destId="{1B2FFFD1-E2EA-4D2F-915F-73AC113AAE17}" srcOrd="1" destOrd="0" presId="urn:microsoft.com/office/officeart/2005/8/layout/vList4#2"/>
    <dgm:cxn modelId="{5C158B5C-C30C-4F6D-A8C5-303291B958B7}" type="presParOf" srcId="{09173FAB-DCAC-4C75-8251-337B4B0119AB}" destId="{A1E8DE47-A100-4A78-801D-A13A521932F7}" srcOrd="2" destOrd="0" presId="urn:microsoft.com/office/officeart/2005/8/layout/vList4#2"/>
    <dgm:cxn modelId="{9EC7EA5F-4239-4EC9-885D-91E971A7D296}" type="presParOf" srcId="{676BECCD-E90F-464D-9F19-775DCC7437AC}" destId="{7A9E4172-6F2D-4504-9C81-E599447F9DB8}" srcOrd="5" destOrd="0" presId="urn:microsoft.com/office/officeart/2005/8/layout/vList4#2"/>
    <dgm:cxn modelId="{C2A091FA-8DEF-4E62-B1B3-88ADD0617127}" type="presParOf" srcId="{676BECCD-E90F-464D-9F19-775DCC7437AC}" destId="{C579BED2-3EA3-40F5-90E8-21718DE148E9}" srcOrd="6" destOrd="0" presId="urn:microsoft.com/office/officeart/2005/8/layout/vList4#2"/>
    <dgm:cxn modelId="{4E4AF766-4C24-48E1-96D0-B3FF6300FC30}" type="presParOf" srcId="{C579BED2-3EA3-40F5-90E8-21718DE148E9}" destId="{BE6AB5B9-119A-40E1-AD82-1B1C93DAD351}" srcOrd="0" destOrd="0" presId="urn:microsoft.com/office/officeart/2005/8/layout/vList4#2"/>
    <dgm:cxn modelId="{A0DB096B-A91C-4D1C-85A2-8663011D1CF2}" type="presParOf" srcId="{C579BED2-3EA3-40F5-90E8-21718DE148E9}" destId="{3F084F9E-998A-4D24-9340-FBD110078B86}" srcOrd="1" destOrd="0" presId="urn:microsoft.com/office/officeart/2005/8/layout/vList4#2"/>
    <dgm:cxn modelId="{58CF073F-5A6E-453F-8DBE-CA3E0D3D282C}" type="presParOf" srcId="{C579BED2-3EA3-40F5-90E8-21718DE148E9}" destId="{D3585DFC-DEE5-4594-8D5F-265B1B9883D1}" srcOrd="2" destOrd="0" presId="urn:microsoft.com/office/officeart/2005/8/layout/vList4#2"/>
    <dgm:cxn modelId="{EFDA280B-785A-45BC-B11E-DC4900313E29}" type="presParOf" srcId="{676BECCD-E90F-464D-9F19-775DCC7437AC}" destId="{762DD68C-A3BD-4DCC-A752-79907599B954}" srcOrd="7" destOrd="0" presId="urn:microsoft.com/office/officeart/2005/8/layout/vList4#2"/>
    <dgm:cxn modelId="{AE759A16-03CC-41EC-9EDB-6183FC35DF2E}" type="presParOf" srcId="{676BECCD-E90F-464D-9F19-775DCC7437AC}" destId="{822685BF-2D65-482D-AC11-271D893E48DA}" srcOrd="8" destOrd="0" presId="urn:microsoft.com/office/officeart/2005/8/layout/vList4#2"/>
    <dgm:cxn modelId="{BA65B340-2729-4B33-B1DF-80FC09F613C8}" type="presParOf" srcId="{822685BF-2D65-482D-AC11-271D893E48DA}" destId="{DD1859C4-3F6B-4641-B65C-1EDA901A336E}" srcOrd="0" destOrd="0" presId="urn:microsoft.com/office/officeart/2005/8/layout/vList4#2"/>
    <dgm:cxn modelId="{63D089E3-1AFB-49E2-A83D-0DF1D21B4C0F}" type="presParOf" srcId="{822685BF-2D65-482D-AC11-271D893E48DA}" destId="{6BEC6697-199A-4385-850F-953765F06AD0}" srcOrd="1" destOrd="0" presId="urn:microsoft.com/office/officeart/2005/8/layout/vList4#2"/>
    <dgm:cxn modelId="{CF064899-9027-4212-A212-4FF153450476}" type="presParOf" srcId="{822685BF-2D65-482D-AC11-271D893E48DA}" destId="{E750FDE9-A3E5-4408-AF0D-46916C95A681}" srcOrd="2" destOrd="0" presId="urn:microsoft.com/office/officeart/2005/8/layout/vList4#2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092D7C-EE42-4B76-B5FE-B405CEF3D0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47376-14D1-4AA8-B92F-70694AB2E3B8}">
      <dgm:prSet phldrT="[Text]" custT="1"/>
      <dgm:spPr>
        <a:solidFill>
          <a:schemeClr val="bg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0070C0"/>
              </a:solidFill>
              <a:effectLst/>
            </a:rPr>
            <a:t>овлашћења у планирању набавки</a:t>
          </a:r>
          <a:endParaRPr lang="en-US" sz="2000" b="1" dirty="0">
            <a:solidFill>
              <a:srgbClr val="0070C0"/>
            </a:solidFill>
            <a:effectLst/>
          </a:endParaRPr>
        </a:p>
      </dgm:t>
    </dgm:pt>
    <dgm:pt modelId="{DD91BDAF-ED52-4D44-95B4-A0F19E67F7E3}" type="parTrans" cxnId="{620ABB15-2123-4F8B-87E1-2D862991FB09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B18431D1-E378-4EA9-B4C7-2486DDBD8189}" type="sibTrans" cxnId="{620ABB15-2123-4F8B-87E1-2D862991FB09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D5B20B46-183D-4342-A823-164F8A0F190B}">
      <dgm:prSet phldrT="[Text]" custT="1"/>
      <dgm:spPr>
        <a:solidFill>
          <a:schemeClr val="bg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0070C0"/>
              </a:solidFill>
              <a:effectLst/>
            </a:rPr>
            <a:t>поступак и рокови израде, доношења, извршења и контроле извршења плана набавки и извештавање</a:t>
          </a:r>
          <a:endParaRPr lang="en-US" sz="2000" b="1" dirty="0">
            <a:solidFill>
              <a:srgbClr val="0070C0"/>
            </a:solidFill>
            <a:effectLst/>
          </a:endParaRPr>
        </a:p>
      </dgm:t>
    </dgm:pt>
    <dgm:pt modelId="{CD59F337-2C1A-42DD-8636-03CE2B8A3A5D}" type="parTrans" cxnId="{143D4F4C-D48A-49AE-B3CC-7C5476A795DB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870A9F36-6626-4A1F-8889-080049919AFB}" type="sibTrans" cxnId="{143D4F4C-D48A-49AE-B3CC-7C5476A795D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9FFEEC31-9140-488B-AA45-7DB2191F0E66}">
      <dgm:prSet phldrT="[Text]" custT="1"/>
      <dgm:spPr>
        <a:solidFill>
          <a:schemeClr val="bg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0070C0"/>
              </a:solidFill>
              <a:effectLst/>
            </a:rPr>
            <a:t>утврђивање начина планирања</a:t>
          </a:r>
          <a:endParaRPr lang="en-US" sz="2000" b="1" dirty="0">
            <a:solidFill>
              <a:srgbClr val="0070C0"/>
            </a:solidFill>
            <a:effectLst/>
          </a:endParaRPr>
        </a:p>
      </dgm:t>
    </dgm:pt>
    <dgm:pt modelId="{D8E5B3F4-F7DB-4BF4-BE62-E1872F7DB95F}" type="parTrans" cxnId="{0B92F298-7D67-46C6-AB09-AA2590F94E84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A0F65443-A1F1-4F70-A31C-89B4021F88CC}" type="sibTrans" cxnId="{0B92F298-7D67-46C6-AB09-AA2590F94E84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5D280562-6DA6-4ECF-9B37-2EB516739440}" type="pres">
      <dgm:prSet presAssocID="{DA092D7C-EE42-4B76-B5FE-B405CEF3D0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23297F-6FB5-4185-B0D0-9331B0726C51}" type="pres">
      <dgm:prSet presAssocID="{DA092D7C-EE42-4B76-B5FE-B405CEF3D041}" presName="dummyMaxCanvas" presStyleCnt="0">
        <dgm:presLayoutVars/>
      </dgm:prSet>
      <dgm:spPr/>
    </dgm:pt>
    <dgm:pt modelId="{D16D50D4-DF98-43F2-8FB1-4F91A03BBC81}" type="pres">
      <dgm:prSet presAssocID="{DA092D7C-EE42-4B76-B5FE-B405CEF3D041}" presName="ThreeNodes_1" presStyleLbl="node1" presStyleIdx="0" presStyleCnt="3" custScaleY="85185" custLinFactNeighborX="-7037" custLinFactNeighborY="-44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E6D06-8DA4-4F9F-BC25-823F637D3BE3}" type="pres">
      <dgm:prSet presAssocID="{DA092D7C-EE42-4B76-B5FE-B405CEF3D04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80373-6F38-4549-85D8-39E71724DEE7}" type="pres">
      <dgm:prSet presAssocID="{DA092D7C-EE42-4B76-B5FE-B405CEF3D041}" presName="ThreeNodes_3" presStyleLbl="node1" presStyleIdx="2" presStyleCnt="3" custScaleY="85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7345F-524F-4E4A-966B-8AA1149A34EF}" type="pres">
      <dgm:prSet presAssocID="{DA092D7C-EE42-4B76-B5FE-B405CEF3D04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E324B-9253-4C48-9EE3-2350CC919E42}" type="pres">
      <dgm:prSet presAssocID="{DA092D7C-EE42-4B76-B5FE-B405CEF3D04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E2DCE-178B-4CF2-8BC9-E9D75C4011A6}" type="pres">
      <dgm:prSet presAssocID="{DA092D7C-EE42-4B76-B5FE-B405CEF3D04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CBE1B-2CBB-47D7-9254-C03348B9F39F}" type="pres">
      <dgm:prSet presAssocID="{DA092D7C-EE42-4B76-B5FE-B405CEF3D04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E9AA1-D89D-4509-A559-1CEE985C2B63}" type="pres">
      <dgm:prSet presAssocID="{DA092D7C-EE42-4B76-B5FE-B405CEF3D04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17A17-DEC3-4D30-9C8B-CD42274D3338}" type="presOf" srcId="{D5B20B46-183D-4342-A823-164F8A0F190B}" destId="{870CBE1B-2CBB-47D7-9254-C03348B9F39F}" srcOrd="1" destOrd="0" presId="urn:microsoft.com/office/officeart/2005/8/layout/vProcess5"/>
    <dgm:cxn modelId="{EDCE914E-8027-4AF5-926D-3A6EE42247BC}" type="presOf" srcId="{9FFEEC31-9140-488B-AA45-7DB2191F0E66}" destId="{79BE9AA1-D89D-4509-A559-1CEE985C2B63}" srcOrd="1" destOrd="0" presId="urn:microsoft.com/office/officeart/2005/8/layout/vProcess5"/>
    <dgm:cxn modelId="{2AA8EB39-5974-4650-9857-B9C23A5E01FD}" type="presOf" srcId="{D5B20B46-183D-4342-A823-164F8A0F190B}" destId="{F11E6D06-8DA4-4F9F-BC25-823F637D3BE3}" srcOrd="0" destOrd="0" presId="urn:microsoft.com/office/officeart/2005/8/layout/vProcess5"/>
    <dgm:cxn modelId="{0B92F298-7D67-46C6-AB09-AA2590F94E84}" srcId="{DA092D7C-EE42-4B76-B5FE-B405CEF3D041}" destId="{9FFEEC31-9140-488B-AA45-7DB2191F0E66}" srcOrd="2" destOrd="0" parTransId="{D8E5B3F4-F7DB-4BF4-BE62-E1872F7DB95F}" sibTransId="{A0F65443-A1F1-4F70-A31C-89B4021F88CC}"/>
    <dgm:cxn modelId="{620ABB15-2123-4F8B-87E1-2D862991FB09}" srcId="{DA092D7C-EE42-4B76-B5FE-B405CEF3D041}" destId="{B4E47376-14D1-4AA8-B92F-70694AB2E3B8}" srcOrd="0" destOrd="0" parTransId="{DD91BDAF-ED52-4D44-95B4-A0F19E67F7E3}" sibTransId="{B18431D1-E378-4EA9-B4C7-2486DDBD8189}"/>
    <dgm:cxn modelId="{E470200E-1912-470A-9BC0-835C33723EF1}" type="presOf" srcId="{B4E47376-14D1-4AA8-B92F-70694AB2E3B8}" destId="{192E2DCE-178B-4CF2-8BC9-E9D75C4011A6}" srcOrd="1" destOrd="0" presId="urn:microsoft.com/office/officeart/2005/8/layout/vProcess5"/>
    <dgm:cxn modelId="{B5535019-B7A3-4D77-A151-7A09867D4E98}" type="presOf" srcId="{870A9F36-6626-4A1F-8889-080049919AFB}" destId="{261E324B-9253-4C48-9EE3-2350CC919E42}" srcOrd="0" destOrd="0" presId="urn:microsoft.com/office/officeart/2005/8/layout/vProcess5"/>
    <dgm:cxn modelId="{01EF2CBA-F373-4F6F-B0ED-89C68040FE83}" type="presOf" srcId="{9FFEEC31-9140-488B-AA45-7DB2191F0E66}" destId="{3C880373-6F38-4549-85D8-39E71724DEE7}" srcOrd="0" destOrd="0" presId="urn:microsoft.com/office/officeart/2005/8/layout/vProcess5"/>
    <dgm:cxn modelId="{6BFA70DC-49FA-4366-82A9-87B6EDEBA55D}" type="presOf" srcId="{B18431D1-E378-4EA9-B4C7-2486DDBD8189}" destId="{72A7345F-524F-4E4A-966B-8AA1149A34EF}" srcOrd="0" destOrd="0" presId="urn:microsoft.com/office/officeart/2005/8/layout/vProcess5"/>
    <dgm:cxn modelId="{39541013-C949-4042-80C1-4F34FE7CDA46}" type="presOf" srcId="{B4E47376-14D1-4AA8-B92F-70694AB2E3B8}" destId="{D16D50D4-DF98-43F2-8FB1-4F91A03BBC81}" srcOrd="0" destOrd="0" presId="urn:microsoft.com/office/officeart/2005/8/layout/vProcess5"/>
    <dgm:cxn modelId="{B5F2CCD1-229D-417E-B040-026E285253E4}" type="presOf" srcId="{DA092D7C-EE42-4B76-B5FE-B405CEF3D041}" destId="{5D280562-6DA6-4ECF-9B37-2EB516739440}" srcOrd="0" destOrd="0" presId="urn:microsoft.com/office/officeart/2005/8/layout/vProcess5"/>
    <dgm:cxn modelId="{143D4F4C-D48A-49AE-B3CC-7C5476A795DB}" srcId="{DA092D7C-EE42-4B76-B5FE-B405CEF3D041}" destId="{D5B20B46-183D-4342-A823-164F8A0F190B}" srcOrd="1" destOrd="0" parTransId="{CD59F337-2C1A-42DD-8636-03CE2B8A3A5D}" sibTransId="{870A9F36-6626-4A1F-8889-080049919AFB}"/>
    <dgm:cxn modelId="{B01D1A0A-6B11-4D6E-9A42-00481BE14E4B}" type="presParOf" srcId="{5D280562-6DA6-4ECF-9B37-2EB516739440}" destId="{8B23297F-6FB5-4185-B0D0-9331B0726C51}" srcOrd="0" destOrd="0" presId="urn:microsoft.com/office/officeart/2005/8/layout/vProcess5"/>
    <dgm:cxn modelId="{065E7E6F-2F88-4CBC-8504-67CFA1A39A81}" type="presParOf" srcId="{5D280562-6DA6-4ECF-9B37-2EB516739440}" destId="{D16D50D4-DF98-43F2-8FB1-4F91A03BBC81}" srcOrd="1" destOrd="0" presId="urn:microsoft.com/office/officeart/2005/8/layout/vProcess5"/>
    <dgm:cxn modelId="{B9270555-E436-4FF7-BE2D-BD3A643D4005}" type="presParOf" srcId="{5D280562-6DA6-4ECF-9B37-2EB516739440}" destId="{F11E6D06-8DA4-4F9F-BC25-823F637D3BE3}" srcOrd="2" destOrd="0" presId="urn:microsoft.com/office/officeart/2005/8/layout/vProcess5"/>
    <dgm:cxn modelId="{0D0CA3A1-5151-4E8B-A2C5-A70B36565A33}" type="presParOf" srcId="{5D280562-6DA6-4ECF-9B37-2EB516739440}" destId="{3C880373-6F38-4549-85D8-39E71724DEE7}" srcOrd="3" destOrd="0" presId="urn:microsoft.com/office/officeart/2005/8/layout/vProcess5"/>
    <dgm:cxn modelId="{D7595475-D648-4597-8B93-8ABBAF4D6B3F}" type="presParOf" srcId="{5D280562-6DA6-4ECF-9B37-2EB516739440}" destId="{72A7345F-524F-4E4A-966B-8AA1149A34EF}" srcOrd="4" destOrd="0" presId="urn:microsoft.com/office/officeart/2005/8/layout/vProcess5"/>
    <dgm:cxn modelId="{4E86A570-430A-4FF1-B25B-1DDC443FF8C7}" type="presParOf" srcId="{5D280562-6DA6-4ECF-9B37-2EB516739440}" destId="{261E324B-9253-4C48-9EE3-2350CC919E42}" srcOrd="5" destOrd="0" presId="urn:microsoft.com/office/officeart/2005/8/layout/vProcess5"/>
    <dgm:cxn modelId="{4313CD41-F557-49C3-A4D5-2D35F342B0C1}" type="presParOf" srcId="{5D280562-6DA6-4ECF-9B37-2EB516739440}" destId="{192E2DCE-178B-4CF2-8BC9-E9D75C4011A6}" srcOrd="6" destOrd="0" presId="urn:microsoft.com/office/officeart/2005/8/layout/vProcess5"/>
    <dgm:cxn modelId="{CDA29167-FB3B-44F6-A53F-4ECB1731F3A0}" type="presParOf" srcId="{5D280562-6DA6-4ECF-9B37-2EB516739440}" destId="{870CBE1B-2CBB-47D7-9254-C03348B9F39F}" srcOrd="7" destOrd="0" presId="urn:microsoft.com/office/officeart/2005/8/layout/vProcess5"/>
    <dgm:cxn modelId="{708D92BA-1B88-4BA0-84A5-025CC5F892A2}" type="presParOf" srcId="{5D280562-6DA6-4ECF-9B37-2EB516739440}" destId="{79BE9AA1-D89D-4509-A559-1CEE985C2B63}" srcOrd="8" destOrd="0" presId="urn:microsoft.com/office/officeart/2005/8/layout/vProcess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93C23C-A10D-46EA-B7B1-9522A18350AD}">
      <dsp:nvSpPr>
        <dsp:cNvPr id="0" name=""/>
        <dsp:cNvSpPr/>
      </dsp:nvSpPr>
      <dsp:spPr>
        <a:xfrm>
          <a:off x="0" y="164916"/>
          <a:ext cx="7128792" cy="594096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smtClean="0"/>
            <a:t>Оквирни споразум</a:t>
          </a:r>
          <a:r>
            <a:rPr lang="sr-Cyrl-CS" sz="2400" kern="1200" dirty="0" smtClean="0"/>
            <a:t> - допуне</a:t>
          </a:r>
          <a:endParaRPr lang="x-none" sz="2400" kern="1200" dirty="0"/>
        </a:p>
      </dsp:txBody>
      <dsp:txXfrm>
        <a:off x="0" y="164916"/>
        <a:ext cx="7128792" cy="5940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48458A-FCF9-4465-B6D9-87D6C8A796EA}">
      <dsp:nvSpPr>
        <dsp:cNvPr id="0" name=""/>
        <dsp:cNvSpPr/>
      </dsp:nvSpPr>
      <dsp:spPr>
        <a:xfrm>
          <a:off x="0" y="0"/>
          <a:ext cx="7499176" cy="504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</a:rPr>
            <a:t>критеријуми за планирање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1550320" y="0"/>
        <a:ext cx="5948855" cy="504852"/>
      </dsp:txXfrm>
    </dsp:sp>
    <dsp:sp modelId="{CFD3BF2A-53D7-44E5-83E6-38FABAFF97AE}">
      <dsp:nvSpPr>
        <dsp:cNvPr id="0" name=""/>
        <dsp:cNvSpPr/>
      </dsp:nvSpPr>
      <dsp:spPr>
        <a:xfrm>
          <a:off x="50485" y="50485"/>
          <a:ext cx="1499835" cy="403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23850-C0E0-4E6D-B0E4-03BF68DE415F}">
      <dsp:nvSpPr>
        <dsp:cNvPr id="0" name=""/>
        <dsp:cNvSpPr/>
      </dsp:nvSpPr>
      <dsp:spPr>
        <a:xfrm>
          <a:off x="0" y="555338"/>
          <a:ext cx="7499176" cy="504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</a:rPr>
            <a:t>начин исказивања потреба, провера и утврђивање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1550320" y="555338"/>
        <a:ext cx="5948855" cy="504852"/>
      </dsp:txXfrm>
    </dsp:sp>
    <dsp:sp modelId="{E80F3BCB-C5E2-4A18-AD99-82BF858F4BDC}">
      <dsp:nvSpPr>
        <dsp:cNvPr id="0" name=""/>
        <dsp:cNvSpPr/>
      </dsp:nvSpPr>
      <dsp:spPr>
        <a:xfrm>
          <a:off x="50485" y="605823"/>
          <a:ext cx="1499835" cy="403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8B605-8599-495E-BA67-BFF2E2D1E54C}">
      <dsp:nvSpPr>
        <dsp:cNvPr id="0" name=""/>
        <dsp:cNvSpPr/>
      </dsp:nvSpPr>
      <dsp:spPr>
        <a:xfrm>
          <a:off x="0" y="1110676"/>
          <a:ext cx="7499176" cy="504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</a:rPr>
            <a:t>начин одређивања предмета набавке и тех. спецификација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1550320" y="1110676"/>
        <a:ext cx="5948855" cy="504852"/>
      </dsp:txXfrm>
    </dsp:sp>
    <dsp:sp modelId="{1B2FFFD1-E2EA-4D2F-915F-73AC113AAE17}">
      <dsp:nvSpPr>
        <dsp:cNvPr id="0" name=""/>
        <dsp:cNvSpPr/>
      </dsp:nvSpPr>
      <dsp:spPr>
        <a:xfrm>
          <a:off x="50485" y="1161161"/>
          <a:ext cx="1499835" cy="403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AB5B9-119A-40E1-AD82-1B1C93DAD351}">
      <dsp:nvSpPr>
        <dsp:cNvPr id="0" name=""/>
        <dsp:cNvSpPr/>
      </dsp:nvSpPr>
      <dsp:spPr>
        <a:xfrm>
          <a:off x="0" y="1666014"/>
          <a:ext cx="7499176" cy="504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</a:rPr>
            <a:t>правила и начин одређивања процењене вредности</a:t>
          </a:r>
          <a:endParaRPr lang="en-US" sz="1400" kern="1200" dirty="0">
            <a:solidFill>
              <a:schemeClr val="bg2"/>
            </a:solidFill>
          </a:endParaRPr>
        </a:p>
      </dsp:txBody>
      <dsp:txXfrm>
        <a:off x="1550320" y="1666014"/>
        <a:ext cx="5948855" cy="504852"/>
      </dsp:txXfrm>
    </dsp:sp>
    <dsp:sp modelId="{3F084F9E-998A-4D24-9340-FBD110078B86}">
      <dsp:nvSpPr>
        <dsp:cNvPr id="0" name=""/>
        <dsp:cNvSpPr/>
      </dsp:nvSpPr>
      <dsp:spPr>
        <a:xfrm>
          <a:off x="50485" y="1716499"/>
          <a:ext cx="1499835" cy="403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859C4-3F6B-4641-B65C-1EDA901A336E}">
      <dsp:nvSpPr>
        <dsp:cNvPr id="0" name=""/>
        <dsp:cNvSpPr/>
      </dsp:nvSpPr>
      <dsp:spPr>
        <a:xfrm>
          <a:off x="0" y="2221352"/>
          <a:ext cx="7499176" cy="504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</a:rPr>
            <a:t>начин испитивања и истраживања тржишта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1550320" y="2221352"/>
        <a:ext cx="5948855" cy="504852"/>
      </dsp:txXfrm>
    </dsp:sp>
    <dsp:sp modelId="{6BEC6697-199A-4385-850F-953765F06AD0}">
      <dsp:nvSpPr>
        <dsp:cNvPr id="0" name=""/>
        <dsp:cNvSpPr/>
      </dsp:nvSpPr>
      <dsp:spPr>
        <a:xfrm>
          <a:off x="50485" y="2271838"/>
          <a:ext cx="1499835" cy="403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03E41-7163-4138-A4A5-71BECBC305E9}">
      <dsp:nvSpPr>
        <dsp:cNvPr id="0" name=""/>
        <dsp:cNvSpPr/>
      </dsp:nvSpPr>
      <dsp:spPr>
        <a:xfrm>
          <a:off x="0" y="2776690"/>
          <a:ext cx="7499176" cy="504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</a:rPr>
            <a:t>провера врсте поступка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1550320" y="2776690"/>
        <a:ext cx="5948855" cy="504852"/>
      </dsp:txXfrm>
    </dsp:sp>
    <dsp:sp modelId="{9D50E413-1D13-4E80-A56D-9345843344C9}">
      <dsp:nvSpPr>
        <dsp:cNvPr id="0" name=""/>
        <dsp:cNvSpPr/>
      </dsp:nvSpPr>
      <dsp:spPr>
        <a:xfrm>
          <a:off x="50485" y="2827176"/>
          <a:ext cx="1499835" cy="403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51F1A-9D39-42FC-B194-4FA2D128D5DA}">
      <dsp:nvSpPr>
        <dsp:cNvPr id="0" name=""/>
        <dsp:cNvSpPr/>
      </dsp:nvSpPr>
      <dsp:spPr>
        <a:xfrm>
          <a:off x="0" y="3332029"/>
          <a:ext cx="7499176" cy="504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</a:rPr>
            <a:t>начин одређивања периода на који се закључује уговор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1550320" y="3332029"/>
        <a:ext cx="5948855" cy="504852"/>
      </dsp:txXfrm>
    </dsp:sp>
    <dsp:sp modelId="{FB83C41F-81BE-49D8-8CB6-20D40D0257AE}">
      <dsp:nvSpPr>
        <dsp:cNvPr id="0" name=""/>
        <dsp:cNvSpPr/>
      </dsp:nvSpPr>
      <dsp:spPr>
        <a:xfrm>
          <a:off x="50485" y="3382514"/>
          <a:ext cx="1499835" cy="403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3DE7A-AACE-4FE8-9A6A-4831AE86ED6B}">
      <dsp:nvSpPr>
        <dsp:cNvPr id="0" name=""/>
        <dsp:cNvSpPr/>
      </dsp:nvSpPr>
      <dsp:spPr>
        <a:xfrm>
          <a:off x="0" y="3887367"/>
          <a:ext cx="7499176" cy="504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</a:rPr>
            <a:t>одређивање динамике покретања поступка набавке </a:t>
          </a:r>
          <a:endParaRPr lang="en-US" sz="1800" kern="1200" dirty="0">
            <a:solidFill>
              <a:schemeClr val="bg2"/>
            </a:solidFill>
          </a:endParaRPr>
        </a:p>
      </dsp:txBody>
      <dsp:txXfrm>
        <a:off x="1550320" y="3887367"/>
        <a:ext cx="5948855" cy="504852"/>
      </dsp:txXfrm>
    </dsp:sp>
    <dsp:sp modelId="{801CA02F-DBA4-463A-8E9D-57EFDD4B6BAF}">
      <dsp:nvSpPr>
        <dsp:cNvPr id="0" name=""/>
        <dsp:cNvSpPr/>
      </dsp:nvSpPr>
      <dsp:spPr>
        <a:xfrm>
          <a:off x="50485" y="3937852"/>
          <a:ext cx="1499835" cy="403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4B9B7-77B0-4202-B92F-E0BF0CF61319}">
      <dsp:nvSpPr>
        <dsp:cNvPr id="0" name=""/>
        <dsp:cNvSpPr/>
      </dsp:nvSpPr>
      <dsp:spPr>
        <a:xfrm>
          <a:off x="0" y="4442705"/>
          <a:ext cx="7499176" cy="504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2"/>
              </a:solidFill>
            </a:rPr>
            <a:t>провера усаглашености плана набавки са финансијским планом</a:t>
          </a:r>
          <a:endParaRPr lang="en-US" sz="1700" kern="1200" dirty="0">
            <a:solidFill>
              <a:schemeClr val="bg2"/>
            </a:solidFill>
          </a:endParaRPr>
        </a:p>
      </dsp:txBody>
      <dsp:txXfrm>
        <a:off x="1550320" y="4442705"/>
        <a:ext cx="5948855" cy="504852"/>
      </dsp:txXfrm>
    </dsp:sp>
    <dsp:sp modelId="{257B5BC4-EBFA-420A-831F-E4C6FEA0011F}">
      <dsp:nvSpPr>
        <dsp:cNvPr id="0" name=""/>
        <dsp:cNvSpPr/>
      </dsp:nvSpPr>
      <dsp:spPr>
        <a:xfrm>
          <a:off x="50485" y="4493190"/>
          <a:ext cx="1499835" cy="4038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9FEC07-706A-4E00-B303-65D2FB998AB3}">
      <dsp:nvSpPr>
        <dsp:cNvPr id="0" name=""/>
        <dsp:cNvSpPr/>
      </dsp:nvSpPr>
      <dsp:spPr>
        <a:xfrm>
          <a:off x="0" y="705687"/>
          <a:ext cx="2040479" cy="1224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 доношења одлуке о покретању поступка</a:t>
          </a:r>
          <a:endParaRPr lang="en-US" sz="1900" kern="1200" dirty="0"/>
        </a:p>
      </dsp:txBody>
      <dsp:txXfrm>
        <a:off x="0" y="705687"/>
        <a:ext cx="2040479" cy="1224288"/>
      </dsp:txXfrm>
    </dsp:sp>
    <dsp:sp modelId="{3CE6DF73-DF34-4A5F-A020-851464FD74C5}">
      <dsp:nvSpPr>
        <dsp:cNvPr id="0" name=""/>
        <dsp:cNvSpPr/>
      </dsp:nvSpPr>
      <dsp:spPr>
        <a:xfrm>
          <a:off x="2244528" y="705687"/>
          <a:ext cx="2040479" cy="1224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приликом израде конкурсне документације</a:t>
          </a:r>
          <a:endParaRPr lang="en-US" sz="1900" kern="1200" dirty="0"/>
        </a:p>
      </dsp:txBody>
      <dsp:txXfrm>
        <a:off x="2244528" y="705687"/>
        <a:ext cx="2040479" cy="1224288"/>
      </dsp:txXfrm>
    </dsp:sp>
    <dsp:sp modelId="{89BB9DCA-3007-469C-86F0-EC29D49ED23F}">
      <dsp:nvSpPr>
        <dsp:cNvPr id="0" name=""/>
        <dsp:cNvSpPr/>
      </dsp:nvSpPr>
      <dsp:spPr>
        <a:xfrm>
          <a:off x="4489055" y="705687"/>
          <a:ext cx="2040479" cy="1224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 току отварања понуда</a:t>
          </a:r>
          <a:endParaRPr lang="en-US" sz="1900" kern="1200" dirty="0"/>
        </a:p>
      </dsp:txBody>
      <dsp:txXfrm>
        <a:off x="4489055" y="705687"/>
        <a:ext cx="2040479" cy="1224288"/>
      </dsp:txXfrm>
    </dsp:sp>
    <dsp:sp modelId="{0D506397-C5A1-4014-A28D-E2C5DC43D299}">
      <dsp:nvSpPr>
        <dsp:cNvPr id="0" name=""/>
        <dsp:cNvSpPr/>
      </dsp:nvSpPr>
      <dsp:spPr>
        <a:xfrm>
          <a:off x="1122264" y="2134024"/>
          <a:ext cx="2040479" cy="1224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 фази стручне оцене понуда</a:t>
          </a:r>
          <a:endParaRPr lang="en-US" sz="1900" kern="1200" dirty="0"/>
        </a:p>
      </dsp:txBody>
      <dsp:txXfrm>
        <a:off x="1122264" y="2134024"/>
        <a:ext cx="2040479" cy="1224288"/>
      </dsp:txXfrm>
    </dsp:sp>
    <dsp:sp modelId="{AB8F353F-0CD7-42F2-8389-D44F1A44BCCF}">
      <dsp:nvSpPr>
        <dsp:cNvPr id="0" name=""/>
        <dsp:cNvSpPr/>
      </dsp:nvSpPr>
      <dsp:spPr>
        <a:xfrm>
          <a:off x="3366792" y="2134024"/>
          <a:ext cx="2040479" cy="1224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900" kern="1200" dirty="0" smtClean="0"/>
            <a:t>у току закључења уговора</a:t>
          </a:r>
          <a:endParaRPr lang="en-US" sz="1900" kern="1200" dirty="0"/>
        </a:p>
      </dsp:txBody>
      <dsp:txXfrm>
        <a:off x="3366792" y="2134024"/>
        <a:ext cx="2040479" cy="12242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41845B-DA23-49DD-B72D-3621A9F899AC}">
      <dsp:nvSpPr>
        <dsp:cNvPr id="0" name=""/>
        <dsp:cNvSpPr/>
      </dsp:nvSpPr>
      <dsp:spPr>
        <a:xfrm>
          <a:off x="0" y="0"/>
          <a:ext cx="7132984" cy="95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Уколико наручилац не добије унапред одређени број прихватљивих понуда, наручилац може да закључи оквирни споразум са </a:t>
          </a:r>
          <a:r>
            <a:rPr lang="sr-Cyrl-CS" sz="1400" b="1" u="sng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мањим бројем понуђача </a:t>
          </a:r>
          <a:r>
            <a:rPr lang="sr-Cyrl-CS" sz="1400" kern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односно и са једним.  </a:t>
          </a:r>
          <a:endParaRPr lang="en-US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1973" y="0"/>
        <a:ext cx="5611010" cy="953763"/>
      </dsp:txXfrm>
    </dsp:sp>
    <dsp:sp modelId="{6191A09A-D223-4EF1-B450-B6E1E2A866B3}">
      <dsp:nvSpPr>
        <dsp:cNvPr id="0" name=""/>
        <dsp:cNvSpPr/>
      </dsp:nvSpPr>
      <dsp:spPr>
        <a:xfrm>
          <a:off x="95376" y="95376"/>
          <a:ext cx="1426596" cy="7630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E0BCA-3612-4F09-BB77-4097EDFC7FA5}">
      <dsp:nvSpPr>
        <dsp:cNvPr id="0" name=""/>
        <dsp:cNvSpPr/>
      </dsp:nvSpPr>
      <dsp:spPr>
        <a:xfrm>
          <a:off x="0" y="990597"/>
          <a:ext cx="7132984" cy="95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Оквирни споразум могу користити само наручиоци који су </a:t>
          </a:r>
          <a:r>
            <a:rPr lang="sr-Cyrl-CS" sz="1400" b="1" u="sng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прецизно наведени </a:t>
          </a:r>
          <a:r>
            <a:rPr lang="sr-Cyrl-CS" sz="1400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у оквирном споразуму или се на основу оквирног споразума јасно може утврдити којим наручиоцима је намењен</a:t>
          </a:r>
          <a:endParaRPr lang="en-US" sz="1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1973" y="990597"/>
        <a:ext cx="5611010" cy="953763"/>
      </dsp:txXfrm>
    </dsp:sp>
    <dsp:sp modelId="{98519247-D769-4255-944F-D6A316C1AC1E}">
      <dsp:nvSpPr>
        <dsp:cNvPr id="0" name=""/>
        <dsp:cNvSpPr/>
      </dsp:nvSpPr>
      <dsp:spPr>
        <a:xfrm>
          <a:off x="108657" y="1066791"/>
          <a:ext cx="1426596" cy="7960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41201-6881-4851-B8B4-37CF31804B34}">
      <dsp:nvSpPr>
        <dsp:cNvPr id="0" name=""/>
        <dsp:cNvSpPr/>
      </dsp:nvSpPr>
      <dsp:spPr>
        <a:xfrm>
          <a:off x="0" y="1981204"/>
          <a:ext cx="7132984" cy="11037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Уговори о јавној набавци који се закључују на основу оквирног споразума морају се доделити </a:t>
          </a:r>
          <a:r>
            <a:rPr lang="sr-Cyrl-CS" sz="1400" b="1" u="sng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пре завршетка трајања оквирног споразума</a:t>
          </a:r>
          <a:r>
            <a:rPr lang="sr-Cyrl-CS" sz="1400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, с тим да се трајање појединих уговора закључених на основу оквирног споразума </a:t>
          </a:r>
          <a:r>
            <a:rPr lang="sr-Cyrl-CS" sz="1400" b="1" u="sng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не мора подударати</a:t>
          </a:r>
          <a:r>
            <a:rPr lang="sr-Cyrl-CS" sz="1400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 са трајањем тог оквирног споразума, већ по потреби може трајати краће или дуже.</a:t>
          </a:r>
          <a:endParaRPr lang="en-US" sz="1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1973" y="1981204"/>
        <a:ext cx="5611010" cy="1103723"/>
      </dsp:txXfrm>
    </dsp:sp>
    <dsp:sp modelId="{75B2BAAE-7080-41DA-A698-D57B2E6E26FA}">
      <dsp:nvSpPr>
        <dsp:cNvPr id="0" name=""/>
        <dsp:cNvSpPr/>
      </dsp:nvSpPr>
      <dsp:spPr>
        <a:xfrm>
          <a:off x="77358" y="2057399"/>
          <a:ext cx="1404941" cy="9517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83741-35D6-454A-AB37-515F24FC1BD8}">
      <dsp:nvSpPr>
        <dsp:cNvPr id="0" name=""/>
        <dsp:cNvSpPr/>
      </dsp:nvSpPr>
      <dsp:spPr>
        <a:xfrm>
          <a:off x="0" y="3124204"/>
          <a:ext cx="7132984" cy="95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Оквирни споразум се не може користити на начин којим би се спречила, ограничила или нарушила </a:t>
          </a:r>
          <a:r>
            <a:rPr lang="sr-Cyrl-CS" sz="1400" b="1" u="sng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конкуренција и једнакост понуђача.</a:t>
          </a:r>
          <a:endParaRPr lang="en-US" sz="1400" b="1" u="sng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1973" y="3124204"/>
        <a:ext cx="5611010" cy="953763"/>
      </dsp:txXfrm>
    </dsp:sp>
    <dsp:sp modelId="{806A8633-0D9A-4E96-82EC-28E4E855848D}">
      <dsp:nvSpPr>
        <dsp:cNvPr id="0" name=""/>
        <dsp:cNvSpPr/>
      </dsp:nvSpPr>
      <dsp:spPr>
        <a:xfrm>
          <a:off x="41536" y="3152830"/>
          <a:ext cx="1426596" cy="8429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40764-2985-424B-B13C-DD2EB70B9876}">
      <dsp:nvSpPr>
        <dsp:cNvPr id="0" name=""/>
        <dsp:cNvSpPr/>
      </dsp:nvSpPr>
      <dsp:spPr>
        <a:xfrm>
          <a:off x="0" y="4114801"/>
          <a:ext cx="7132984" cy="953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 склапању уговора о јавној набавци на основу оквирног споразума стране </a:t>
          </a:r>
          <a:r>
            <a:rPr lang="sr-Cyrl-CS" sz="1400" b="1" u="sng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не могу мењати битне услове </a:t>
          </a:r>
          <a:r>
            <a:rPr lang="sr-Cyrl-CS" sz="1400" kern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оквирног споразума.</a:t>
          </a:r>
          <a:endParaRPr lang="en-US" sz="14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1973" y="4114801"/>
        <a:ext cx="5611010" cy="953763"/>
      </dsp:txXfrm>
    </dsp:sp>
    <dsp:sp modelId="{7F93C629-77B9-47E3-9747-BADEEA8C0E01}">
      <dsp:nvSpPr>
        <dsp:cNvPr id="0" name=""/>
        <dsp:cNvSpPr/>
      </dsp:nvSpPr>
      <dsp:spPr>
        <a:xfrm>
          <a:off x="41536" y="4210061"/>
          <a:ext cx="1445199" cy="7298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ECEDCA-EC87-4806-BA53-F2457B3E1EAE}">
      <dsp:nvSpPr>
        <dsp:cNvPr id="0" name=""/>
        <dsp:cNvSpPr/>
      </dsp:nvSpPr>
      <dsp:spPr>
        <a:xfrm>
          <a:off x="557017" y="2011"/>
          <a:ext cx="2511474" cy="91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kern="1200" dirty="0" smtClean="0"/>
            <a:t>Уговор на одређено време</a:t>
          </a:r>
          <a:endParaRPr lang="en-US" sz="1800" kern="1200" dirty="0"/>
        </a:p>
      </dsp:txBody>
      <dsp:txXfrm>
        <a:off x="557017" y="2011"/>
        <a:ext cx="2511474" cy="919350"/>
      </dsp:txXfrm>
    </dsp:sp>
    <dsp:sp modelId="{920678EE-7F03-4756-A939-80B0DF512A74}">
      <dsp:nvSpPr>
        <dsp:cNvPr id="0" name=""/>
        <dsp:cNvSpPr/>
      </dsp:nvSpPr>
      <dsp:spPr>
        <a:xfrm>
          <a:off x="808164" y="921361"/>
          <a:ext cx="251147" cy="714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370"/>
              </a:lnTo>
              <a:lnTo>
                <a:pt x="251147" y="714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E408-EC72-4ECD-B74D-A556E454D59D}">
      <dsp:nvSpPr>
        <dsp:cNvPr id="0" name=""/>
        <dsp:cNvSpPr/>
      </dsp:nvSpPr>
      <dsp:spPr>
        <a:xfrm>
          <a:off x="1059312" y="1235295"/>
          <a:ext cx="2864326" cy="800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на период од 12 месеци или краћи (укупна процењена вредност)</a:t>
          </a:r>
          <a:endParaRPr lang="en-US" sz="1600" kern="1200" dirty="0"/>
        </a:p>
      </dsp:txBody>
      <dsp:txXfrm>
        <a:off x="1059312" y="1235295"/>
        <a:ext cx="2864326" cy="800871"/>
      </dsp:txXfrm>
    </dsp:sp>
    <dsp:sp modelId="{1E3DE303-39DE-461E-A470-7562C40C7750}">
      <dsp:nvSpPr>
        <dsp:cNvPr id="0" name=""/>
        <dsp:cNvSpPr/>
      </dsp:nvSpPr>
      <dsp:spPr>
        <a:xfrm>
          <a:off x="808164" y="921361"/>
          <a:ext cx="251147" cy="190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049"/>
              </a:lnTo>
              <a:lnTo>
                <a:pt x="251147" y="1904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A624B-6EB9-4007-8868-F6C9300AC372}">
      <dsp:nvSpPr>
        <dsp:cNvPr id="0" name=""/>
        <dsp:cNvSpPr/>
      </dsp:nvSpPr>
      <dsp:spPr>
        <a:xfrm>
          <a:off x="1059312" y="2350101"/>
          <a:ext cx="2782954" cy="950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На период дужи од 12 месеци (проц. вред. за 12 мес. плус проц. вредн. за преостали период)</a:t>
          </a:r>
          <a:endParaRPr lang="en-US" sz="1600" kern="1200" dirty="0"/>
        </a:p>
      </dsp:txBody>
      <dsp:txXfrm>
        <a:off x="1059312" y="2350101"/>
        <a:ext cx="2782954" cy="950618"/>
      </dsp:txXfrm>
    </dsp:sp>
    <dsp:sp modelId="{5D022536-C586-4801-8E80-7A952E154184}">
      <dsp:nvSpPr>
        <dsp:cNvPr id="0" name=""/>
        <dsp:cNvSpPr/>
      </dsp:nvSpPr>
      <dsp:spPr>
        <a:xfrm>
          <a:off x="4551507" y="2011"/>
          <a:ext cx="2511474" cy="12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kern="1200" dirty="0" smtClean="0"/>
            <a:t>Уговор на неодређено време или на неизвестан рок</a:t>
          </a:r>
          <a:endParaRPr lang="en-US" sz="1800" kern="1200" dirty="0"/>
        </a:p>
      </dsp:txBody>
      <dsp:txXfrm>
        <a:off x="4551507" y="2011"/>
        <a:ext cx="2511474" cy="1255737"/>
      </dsp:txXfrm>
    </dsp:sp>
    <dsp:sp modelId="{849B7226-61F4-4875-88CD-65C6EE0FD807}">
      <dsp:nvSpPr>
        <dsp:cNvPr id="0" name=""/>
        <dsp:cNvSpPr/>
      </dsp:nvSpPr>
      <dsp:spPr>
        <a:xfrm>
          <a:off x="4802655" y="1257748"/>
          <a:ext cx="251147" cy="1471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303"/>
              </a:lnTo>
              <a:lnTo>
                <a:pt x="251147" y="1471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5FF6D-D9A4-4B6A-8EB6-0DB4C5421DF0}">
      <dsp:nvSpPr>
        <dsp:cNvPr id="0" name=""/>
        <dsp:cNvSpPr/>
      </dsp:nvSpPr>
      <dsp:spPr>
        <a:xfrm>
          <a:off x="5053802" y="1571682"/>
          <a:ext cx="2009179" cy="2314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000" kern="1200" dirty="0" smtClean="0"/>
            <a:t>месечна процењена вредност уговора помножена са 36</a:t>
          </a:r>
          <a:endParaRPr lang="en-US" sz="2000" kern="1200" dirty="0"/>
        </a:p>
      </dsp:txBody>
      <dsp:txXfrm>
        <a:off x="5053802" y="1571682"/>
        <a:ext cx="2009179" cy="231473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5A2D46-B0B3-4B5B-B98F-BEB7F20C38C3}">
      <dsp:nvSpPr>
        <dsp:cNvPr id="0" name=""/>
        <dsp:cNvSpPr/>
      </dsp:nvSpPr>
      <dsp:spPr>
        <a:xfrm>
          <a:off x="1992" y="350919"/>
          <a:ext cx="2915992" cy="465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200" kern="1200" dirty="0" smtClean="0"/>
            <a:t>услуге осигурања</a:t>
          </a:r>
          <a:endParaRPr lang="en-US" sz="2200" kern="1200" dirty="0"/>
        </a:p>
      </dsp:txBody>
      <dsp:txXfrm>
        <a:off x="1992" y="350919"/>
        <a:ext cx="2915992" cy="465873"/>
      </dsp:txXfrm>
    </dsp:sp>
    <dsp:sp modelId="{1E3DE303-39DE-461E-A470-7562C40C7750}">
      <dsp:nvSpPr>
        <dsp:cNvPr id="0" name=""/>
        <dsp:cNvSpPr/>
      </dsp:nvSpPr>
      <dsp:spPr>
        <a:xfrm>
          <a:off x="293592" y="816793"/>
          <a:ext cx="291599" cy="817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593"/>
              </a:lnTo>
              <a:lnTo>
                <a:pt x="291599" y="817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A624B-6EB9-4007-8868-F6C9300AC372}">
      <dsp:nvSpPr>
        <dsp:cNvPr id="0" name=""/>
        <dsp:cNvSpPr/>
      </dsp:nvSpPr>
      <dsp:spPr>
        <a:xfrm>
          <a:off x="585191" y="1181292"/>
          <a:ext cx="3231199" cy="906188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200" kern="1200" dirty="0" smtClean="0">
              <a:solidFill>
                <a:schemeClr val="bg2"/>
              </a:solidFill>
            </a:rPr>
            <a:t>висина премије и друге врсте плаћања које терете услугу</a:t>
          </a:r>
          <a:endParaRPr lang="en-US" sz="2200" kern="1200" dirty="0">
            <a:solidFill>
              <a:schemeClr val="bg2"/>
            </a:solidFill>
          </a:endParaRPr>
        </a:p>
      </dsp:txBody>
      <dsp:txXfrm>
        <a:off x="585191" y="1181292"/>
        <a:ext cx="3231199" cy="9061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5A2D46-B0B3-4B5B-B98F-BEB7F20C38C3}">
      <dsp:nvSpPr>
        <dsp:cNvPr id="0" name=""/>
        <dsp:cNvSpPr/>
      </dsp:nvSpPr>
      <dsp:spPr>
        <a:xfrm>
          <a:off x="0" y="635973"/>
          <a:ext cx="3962400" cy="63305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200" kern="1200" dirty="0" smtClean="0"/>
            <a:t>услуге кредита</a:t>
          </a:r>
          <a:endParaRPr lang="en-US" sz="2200" kern="1200" dirty="0"/>
        </a:p>
      </dsp:txBody>
      <dsp:txXfrm>
        <a:off x="0" y="635973"/>
        <a:ext cx="3962400" cy="6330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5A2D46-B0B3-4B5B-B98F-BEB7F20C38C3}">
      <dsp:nvSpPr>
        <dsp:cNvPr id="0" name=""/>
        <dsp:cNvSpPr/>
      </dsp:nvSpPr>
      <dsp:spPr>
        <a:xfrm>
          <a:off x="1131" y="178696"/>
          <a:ext cx="3566651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kern="1200" dirty="0" smtClean="0"/>
            <a:t>за дизајн, архитектонске услуге, просторно планирање и сл.</a:t>
          </a:r>
          <a:endParaRPr lang="en-US" sz="1800" kern="1200" dirty="0"/>
        </a:p>
      </dsp:txBody>
      <dsp:txXfrm>
        <a:off x="1131" y="178696"/>
        <a:ext cx="3566651" cy="894080"/>
      </dsp:txXfrm>
    </dsp:sp>
    <dsp:sp modelId="{1E3DE303-39DE-461E-A470-7562C40C7750}">
      <dsp:nvSpPr>
        <dsp:cNvPr id="0" name=""/>
        <dsp:cNvSpPr/>
      </dsp:nvSpPr>
      <dsp:spPr>
        <a:xfrm>
          <a:off x="357796" y="1072776"/>
          <a:ext cx="356665" cy="763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699"/>
              </a:lnTo>
              <a:lnTo>
                <a:pt x="356665" y="763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A624B-6EB9-4007-8868-F6C9300AC372}">
      <dsp:nvSpPr>
        <dsp:cNvPr id="0" name=""/>
        <dsp:cNvSpPr/>
      </dsp:nvSpPr>
      <dsp:spPr>
        <a:xfrm>
          <a:off x="714461" y="1413248"/>
          <a:ext cx="3018207" cy="846454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200" kern="1200" dirty="0" smtClean="0">
              <a:solidFill>
                <a:schemeClr val="bg2"/>
              </a:solidFill>
            </a:rPr>
            <a:t>накнада или провизија</a:t>
          </a:r>
          <a:endParaRPr lang="en-US" sz="2200" kern="1200" dirty="0">
            <a:solidFill>
              <a:schemeClr val="bg2"/>
            </a:solidFill>
          </a:endParaRPr>
        </a:p>
      </dsp:txBody>
      <dsp:txXfrm>
        <a:off x="714461" y="1413248"/>
        <a:ext cx="3018207" cy="8464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5A2D46-B0B3-4B5B-B98F-BEB7F20C38C3}">
      <dsp:nvSpPr>
        <dsp:cNvPr id="0" name=""/>
        <dsp:cNvSpPr/>
      </dsp:nvSpPr>
      <dsp:spPr>
        <a:xfrm>
          <a:off x="1388" y="73817"/>
          <a:ext cx="3654697" cy="847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200" kern="1200" dirty="0" smtClean="0"/>
            <a:t>банкарске и друге финансијске услуге</a:t>
          </a:r>
          <a:endParaRPr lang="en-US" sz="2200" kern="1200" dirty="0"/>
        </a:p>
      </dsp:txBody>
      <dsp:txXfrm>
        <a:off x="1388" y="73817"/>
        <a:ext cx="3654697" cy="847177"/>
      </dsp:txXfrm>
    </dsp:sp>
    <dsp:sp modelId="{1E3DE303-39DE-461E-A470-7562C40C7750}">
      <dsp:nvSpPr>
        <dsp:cNvPr id="0" name=""/>
        <dsp:cNvSpPr/>
      </dsp:nvSpPr>
      <dsp:spPr>
        <a:xfrm>
          <a:off x="366858" y="920994"/>
          <a:ext cx="365469" cy="95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212"/>
              </a:lnTo>
              <a:lnTo>
                <a:pt x="365469" y="950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A624B-6EB9-4007-8868-F6C9300AC372}">
      <dsp:nvSpPr>
        <dsp:cNvPr id="0" name=""/>
        <dsp:cNvSpPr/>
      </dsp:nvSpPr>
      <dsp:spPr>
        <a:xfrm>
          <a:off x="732327" y="1377832"/>
          <a:ext cx="3152483" cy="986750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000" kern="1200" dirty="0" smtClean="0">
              <a:solidFill>
                <a:schemeClr val="bg2"/>
              </a:solidFill>
            </a:rPr>
            <a:t>накнаде, провизије, као и друге врсте плаћања које терете услугу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732327" y="1377832"/>
        <a:ext cx="3152483" cy="9867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48458A-FCF9-4465-B6D9-87D6C8A796EA}">
      <dsp:nvSpPr>
        <dsp:cNvPr id="0" name=""/>
        <dsp:cNvSpPr/>
      </dsp:nvSpPr>
      <dsp:spPr>
        <a:xfrm>
          <a:off x="0" y="0"/>
          <a:ext cx="8001000" cy="70507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/>
            <a:t>Понуђач је регистрован код надлежног органа, односно уписан у одговарајући регистар.</a:t>
          </a:r>
          <a:endParaRPr lang="en-US" sz="1400" kern="1200" dirty="0"/>
        </a:p>
      </dsp:txBody>
      <dsp:txXfrm>
        <a:off x="1670707" y="0"/>
        <a:ext cx="6330292" cy="705073"/>
      </dsp:txXfrm>
    </dsp:sp>
    <dsp:sp modelId="{CFD3BF2A-53D7-44E5-83E6-38FABAFF97AE}">
      <dsp:nvSpPr>
        <dsp:cNvPr id="0" name=""/>
        <dsp:cNvSpPr/>
      </dsp:nvSpPr>
      <dsp:spPr>
        <a:xfrm>
          <a:off x="70507" y="70507"/>
          <a:ext cx="1600200" cy="5640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23850-C0E0-4E6D-B0E4-03BF68DE415F}">
      <dsp:nvSpPr>
        <dsp:cNvPr id="0" name=""/>
        <dsp:cNvSpPr/>
      </dsp:nvSpPr>
      <dsp:spPr>
        <a:xfrm>
          <a:off x="0" y="775580"/>
          <a:ext cx="8001000" cy="70507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/>
            <a:t>Понуђач и његов законски заступник нису осуђивани за неко од кривичних дела као члан организоване криминалне групе, за кривична дела против привреде, животне средине, примање или давања мита и превару.</a:t>
          </a:r>
          <a:endParaRPr lang="en-US" sz="1400" kern="1200" dirty="0"/>
        </a:p>
      </dsp:txBody>
      <dsp:txXfrm>
        <a:off x="1670707" y="775580"/>
        <a:ext cx="6330292" cy="705073"/>
      </dsp:txXfrm>
    </dsp:sp>
    <dsp:sp modelId="{E80F3BCB-C5E2-4A18-AD99-82BF858F4BDC}">
      <dsp:nvSpPr>
        <dsp:cNvPr id="0" name=""/>
        <dsp:cNvSpPr/>
      </dsp:nvSpPr>
      <dsp:spPr>
        <a:xfrm>
          <a:off x="70507" y="846087"/>
          <a:ext cx="1600200" cy="5640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8B605-8599-495E-BA67-BFF2E2D1E54C}">
      <dsp:nvSpPr>
        <dsp:cNvPr id="0" name=""/>
        <dsp:cNvSpPr/>
      </dsp:nvSpPr>
      <dsp:spPr>
        <a:xfrm>
          <a:off x="0" y="1551161"/>
          <a:ext cx="8001000" cy="70507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strike="noStrike" kern="1200" dirty="0" smtClean="0"/>
            <a:t>Да понуђачу није изречена мера забране обављања делатности, која је на снази у време објављивања односно слања позива за подношење понуда.</a:t>
          </a:r>
          <a:endParaRPr lang="en-US" sz="1400" strike="noStrike" kern="1200" dirty="0"/>
        </a:p>
      </dsp:txBody>
      <dsp:txXfrm>
        <a:off x="1670707" y="1551161"/>
        <a:ext cx="6330292" cy="705073"/>
      </dsp:txXfrm>
    </dsp:sp>
    <dsp:sp modelId="{1B2FFFD1-E2EA-4D2F-915F-73AC113AAE17}">
      <dsp:nvSpPr>
        <dsp:cNvPr id="0" name=""/>
        <dsp:cNvSpPr/>
      </dsp:nvSpPr>
      <dsp:spPr>
        <a:xfrm>
          <a:off x="70507" y="1621668"/>
          <a:ext cx="1600200" cy="5640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AB5B9-119A-40E1-AD82-1B1C93DAD351}">
      <dsp:nvSpPr>
        <dsp:cNvPr id="0" name=""/>
        <dsp:cNvSpPr/>
      </dsp:nvSpPr>
      <dsp:spPr>
        <a:xfrm>
          <a:off x="0" y="2326741"/>
          <a:ext cx="8001000" cy="70507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/>
            <a:t>Да је  понуђач измирио доспеле порезе, доприносе и друге јавне дажбине у складу са прописима Републике Србије или стране државе када има седиште на њеној територији.</a:t>
          </a:r>
          <a:endParaRPr lang="en-US" sz="1400" kern="1200" dirty="0"/>
        </a:p>
      </dsp:txBody>
      <dsp:txXfrm>
        <a:off x="1670707" y="2326741"/>
        <a:ext cx="6330292" cy="705073"/>
      </dsp:txXfrm>
    </dsp:sp>
    <dsp:sp modelId="{3F084F9E-998A-4D24-9340-FBD110078B86}">
      <dsp:nvSpPr>
        <dsp:cNvPr id="0" name=""/>
        <dsp:cNvSpPr/>
      </dsp:nvSpPr>
      <dsp:spPr>
        <a:xfrm>
          <a:off x="70507" y="2397249"/>
          <a:ext cx="1600200" cy="5640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859C4-3F6B-4641-B65C-1EDA901A336E}">
      <dsp:nvSpPr>
        <dsp:cNvPr id="0" name=""/>
        <dsp:cNvSpPr/>
      </dsp:nvSpPr>
      <dsp:spPr>
        <a:xfrm>
          <a:off x="0" y="3102322"/>
          <a:ext cx="8001000" cy="70507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/>
            <a:t>Да  понуђач има важећу дозволу надлежног органа за обављање делатности која је предмет јавне набавке, ако је таква дозвола предвиђена посебним прописом.</a:t>
          </a:r>
          <a:endParaRPr lang="en-US" sz="1400" kern="1200" dirty="0"/>
        </a:p>
      </dsp:txBody>
      <dsp:txXfrm>
        <a:off x="1670707" y="3102322"/>
        <a:ext cx="6330292" cy="705073"/>
      </dsp:txXfrm>
    </dsp:sp>
    <dsp:sp modelId="{6BEC6697-199A-4385-850F-953765F06AD0}">
      <dsp:nvSpPr>
        <dsp:cNvPr id="0" name=""/>
        <dsp:cNvSpPr/>
      </dsp:nvSpPr>
      <dsp:spPr>
        <a:xfrm>
          <a:off x="70507" y="3172829"/>
          <a:ext cx="1600200" cy="5640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D50D4-DF98-43F2-8FB1-4F91A03BBC81}">
      <dsp:nvSpPr>
        <dsp:cNvPr id="0" name=""/>
        <dsp:cNvSpPr/>
      </dsp:nvSpPr>
      <dsp:spPr>
        <a:xfrm>
          <a:off x="0" y="0"/>
          <a:ext cx="6183552" cy="105155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effectLst/>
            </a:rPr>
            <a:t>овлашћења у планирању набавки</a:t>
          </a:r>
          <a:endParaRPr lang="en-US" sz="2000" b="1" kern="1200" dirty="0">
            <a:solidFill>
              <a:srgbClr val="0070C0"/>
            </a:solidFill>
            <a:effectLst/>
          </a:endParaRPr>
        </a:p>
      </dsp:txBody>
      <dsp:txXfrm>
        <a:off x="0" y="0"/>
        <a:ext cx="4923806" cy="1051557"/>
      </dsp:txXfrm>
    </dsp:sp>
    <dsp:sp modelId="{F11E6D06-8DA4-4F9F-BC25-823F637D3BE3}">
      <dsp:nvSpPr>
        <dsp:cNvPr id="0" name=""/>
        <dsp:cNvSpPr/>
      </dsp:nvSpPr>
      <dsp:spPr>
        <a:xfrm>
          <a:off x="545607" y="1440179"/>
          <a:ext cx="6183552" cy="1234440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effectLst/>
            </a:rPr>
            <a:t>поступак и рокови израде, доношења, извршења и контроле извршења плана набавки и извештавање</a:t>
          </a:r>
          <a:endParaRPr lang="en-US" sz="2000" b="1" kern="1200" dirty="0">
            <a:solidFill>
              <a:srgbClr val="0070C0"/>
            </a:solidFill>
            <a:effectLst/>
          </a:endParaRPr>
        </a:p>
      </dsp:txBody>
      <dsp:txXfrm>
        <a:off x="545607" y="1440179"/>
        <a:ext cx="4835559" cy="1234440"/>
      </dsp:txXfrm>
    </dsp:sp>
    <dsp:sp modelId="{3C880373-6F38-4549-85D8-39E71724DEE7}">
      <dsp:nvSpPr>
        <dsp:cNvPr id="0" name=""/>
        <dsp:cNvSpPr/>
      </dsp:nvSpPr>
      <dsp:spPr>
        <a:xfrm>
          <a:off x="1091215" y="2971801"/>
          <a:ext cx="6183552" cy="1051557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effectLst/>
            </a:rPr>
            <a:t>утврђивање начина планирања</a:t>
          </a:r>
          <a:endParaRPr lang="en-US" sz="2000" b="1" kern="1200" dirty="0">
            <a:solidFill>
              <a:srgbClr val="0070C0"/>
            </a:solidFill>
            <a:effectLst/>
          </a:endParaRPr>
        </a:p>
      </dsp:txBody>
      <dsp:txXfrm>
        <a:off x="1091215" y="2971801"/>
        <a:ext cx="4835559" cy="1051557"/>
      </dsp:txXfrm>
    </dsp:sp>
    <dsp:sp modelId="{72A7345F-524F-4E4A-966B-8AA1149A34EF}">
      <dsp:nvSpPr>
        <dsp:cNvPr id="0" name=""/>
        <dsp:cNvSpPr/>
      </dsp:nvSpPr>
      <dsp:spPr>
        <a:xfrm>
          <a:off x="5381166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rgbClr val="0070C0"/>
            </a:solidFill>
          </a:endParaRPr>
        </a:p>
      </dsp:txBody>
      <dsp:txXfrm>
        <a:off x="5381166" y="936117"/>
        <a:ext cx="802386" cy="802386"/>
      </dsp:txXfrm>
    </dsp:sp>
    <dsp:sp modelId="{261E324B-9253-4C48-9EE3-2350CC919E42}">
      <dsp:nvSpPr>
        <dsp:cNvPr id="0" name=""/>
        <dsp:cNvSpPr/>
      </dsp:nvSpPr>
      <dsp:spPr>
        <a:xfrm>
          <a:off x="592677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rgbClr val="0070C0"/>
            </a:solidFill>
          </a:endParaRPr>
        </a:p>
      </dsp:txBody>
      <dsp:txXfrm>
        <a:off x="5926774" y="2368067"/>
        <a:ext cx="802386" cy="80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218C77-F931-43E6-80F5-911CEFF99F88}" type="datetimeFigureOut">
              <a:rPr lang="en-US" smtClean="0"/>
              <a:pPr/>
              <a:t>02.12.2015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B346B3-BC4C-443B-980A-D8B330A7A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929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23B42-55AA-4736-90A4-E4BCE3BAE36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9E013-E393-4AF8-AFB9-5CFB1CC95D74}" type="slidenum">
              <a:rPr lang="x-none" smtClean="0"/>
              <a:pPr/>
              <a:t>4</a:t>
            </a:fld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9E013-E393-4AF8-AFB9-5CFB1CC95D74}" type="slidenum">
              <a:rPr lang="x-none" smtClean="0"/>
              <a:pPr/>
              <a:t>38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34906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EB8E9-654B-4F3A-A74E-6538ACF7857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661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EB8E9-654B-4F3A-A74E-6538ACF7857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661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EB8E9-654B-4F3A-A74E-6538ACF78579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661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EB8E9-654B-4F3A-A74E-6538ACF78579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6614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EB8E9-654B-4F3A-A74E-6538ACF78579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6614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EB8E9-654B-4F3A-A74E-6538ACF78579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661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A4259-F3F4-4DBF-A627-017AC99B0999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D55651-636D-4C88-BE66-FA58ADE3D601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9D1B9A-0E3A-4D4D-A831-CC43980B6E89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2DC22-F04C-498F-9238-7AEC1A712AF7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C5362F-6A34-4B86-8E3F-AEE721944C33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755C53-6A3C-46FF-A018-A27A4637DBB3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A6FCC-2BF6-4834-A2E0-011B46E9D47E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8BA3A-46AA-48D5-B612-0094C01FA399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6351B-5D43-40D3-AD61-F7712FC6C77A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A58D0F-9FBD-4037-BC31-029D98E24429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735FA-3BF1-495A-A16C-BE69F4C04718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7A3871-6839-464E-AE18-28A0C1670B6A}" type="datetime1">
              <a:rPr lang="en-US" smtClean="0"/>
              <a:pPr/>
              <a:t>02.12.2015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609600"/>
            <a:ext cx="7766000" cy="5102225"/>
          </a:xfrm>
        </p:spPr>
        <p:txBody>
          <a:bodyPr rtlCol="0">
            <a:noAutofit/>
          </a:bodyPr>
          <a:lstStyle/>
          <a:p>
            <a:pPr lvl="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x-none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r-Cyrl-C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x-none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 </a:t>
            </a:r>
            <a:r>
              <a:rPr lang="x-non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x-none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ДОПУНЕ </a:t>
            </a:r>
            <a:endParaRPr lang="sr-Cyrl-C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x-none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АКОНА </a:t>
            </a:r>
            <a:r>
              <a:rPr lang="x-non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ЈАВНИМ НАБАВКАМА</a:t>
            </a:r>
            <a:endParaRPr lang="x-none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r">
              <a:buNone/>
              <a:defRPr/>
            </a:pPr>
            <a:r>
              <a:rPr lang="sr-Cyrl-C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sr-Cyrl-C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Cyrl-C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асмина Миленковић, </a:t>
            </a:r>
            <a:r>
              <a:rPr lang="sr-Cyrl-CS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Републичка комисија за заштиту права </a:t>
            </a:r>
          </a:p>
          <a:p>
            <a:pPr lvl="2" algn="r">
              <a:buNone/>
              <a:defRPr/>
            </a:pPr>
            <a:r>
              <a:rPr lang="sr-Cyrl-CS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поступцима јавних набавки</a:t>
            </a:r>
          </a:p>
          <a:p>
            <a:pPr lvl="2">
              <a:buNone/>
              <a:defRPr/>
            </a:pPr>
            <a:r>
              <a:rPr lang="sr-Cyrl-C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sr-Cyrl-CS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r">
              <a:buNone/>
              <a:defRPr/>
            </a:pPr>
            <a:r>
              <a:rPr lang="x-none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Милош Јовић</a:t>
            </a:r>
            <a:endParaRPr lang="sr-Cyrl-C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r">
              <a:buNone/>
              <a:defRPr/>
            </a:pPr>
            <a:r>
              <a:rPr lang="sr-Cyrl-CS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Управа за јавне набавке</a:t>
            </a:r>
            <a:endParaRPr lang="en-US" sz="1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  <a:defRPr/>
            </a:pPr>
            <a:endParaRPr lang="sr-Cyrl-C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Врњачка Бања, 04.12.</a:t>
            </a:r>
            <a:r>
              <a:rPr lang="x-none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x-none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године</a:t>
            </a:r>
            <a:r>
              <a:rPr lang="x-none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28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x-none" sz="22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4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1640" y="990600"/>
            <a:ext cx="6897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Измена изузећа у вези са радним односом – члан 7. став 1. тачка 12)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Заснивање радног односа (З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акон о раду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- општи,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Закон о државним службеницима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– реп. органи,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Закона о радним односима у државним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органима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АП и ЛС</a:t>
            </a:r>
            <a:r>
              <a:rPr lang="x-none" sz="1600" i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q"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Рад ван радног односа (осим уговора о делу): привремени и повремени послови, уговор о стручном оспособљавању и усавршавању, допунски рад.</a:t>
            </a:r>
          </a:p>
          <a:p>
            <a:pPr algn="just"/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1600" u="sng" dirty="0" smtClean="0">
                <a:latin typeface="Times New Roman" pitchFamily="18" charset="0"/>
                <a:cs typeface="Times New Roman" pitchFamily="18" charset="0"/>
              </a:rPr>
              <a:t>ИЗУЗЕТАК ЗА УГОВОРЕ О ДЕЛУ:</a:t>
            </a:r>
          </a:p>
          <a:p>
            <a:pPr algn="just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Ако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имају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самостално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извршење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одређеног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</a:rPr>
              <a:t>интелектуалног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посла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науке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просвете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обављање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уметничке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друге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делатности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културе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складу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законом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појединачна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вредност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већа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12.000.000 динара, укључујући и порезе и доприносе, на годишњем нивоу, односно за период важења уговора ако је период важења уговора дужи од годину дана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примењују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одредбе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ЗЈН!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6" y="1371600"/>
            <a:ext cx="675394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заснивање радног односа и закључивање уговора о обављању привремених и повремених послова 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475656" y="1371600"/>
            <a:ext cx="675394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заснивање радног односа и рад ван радног односа у смислу закона којим се уређују права, обавезе и одговорности из радног односа, односно по основу рада, </a:t>
            </a:r>
            <a:r>
              <a:rPr lang="en-US" dirty="0" err="1" smtClean="0"/>
              <a:t>осим</a:t>
            </a:r>
            <a:r>
              <a:rPr lang="sr-Cyrl-CS" dirty="0" smtClean="0"/>
              <a:t> уговора о делу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715963"/>
          </a:xfrm>
        </p:spPr>
        <p:txBody>
          <a:bodyPr>
            <a:noAutofit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ИЗУЗЕЋА – ИЗМЕНЕ И ДОПУНЕ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allAtOnce" animBg="1"/>
      <p:bldP spid="10" grpId="0" build="allAtOnce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>
            <a:normAutofit/>
          </a:bodyPr>
          <a:lstStyle/>
          <a:p>
            <a:pPr marL="392113" lvl="1" indent="0" algn="ctr">
              <a:defRPr/>
            </a:pPr>
            <a:r>
              <a:rPr lang="sr-Cyrl-C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САДРЖАЈ</a:t>
            </a:r>
            <a:r>
              <a:rPr lang="x-none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ПЛАНА</a:t>
            </a:r>
            <a:r>
              <a:rPr lang="sr-Cyrl-C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ЈАВНИХ </a:t>
            </a:r>
            <a:r>
              <a:rPr lang="x-none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НАБАВКИ </a:t>
            </a:r>
            <a:endParaRPr lang="x-non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7672841"/>
              </p:ext>
            </p:extLst>
          </p:nvPr>
        </p:nvGraphicFramePr>
        <p:xfrm>
          <a:off x="1331640" y="980728"/>
          <a:ext cx="7016444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3404082"/>
                <a:gridCol w="3404082"/>
              </a:tblGrid>
              <a:tr h="485855">
                <a:tc>
                  <a:txBody>
                    <a:bodyPr/>
                    <a:lstStyle/>
                    <a:p>
                      <a:pPr algn="ctr"/>
                      <a:r>
                        <a:rPr lang="sr-Cyrl-CS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x-none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оквирни датум покретања поступка</a:t>
                      </a:r>
                      <a:endParaRPr lang="x-none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месец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прецизнији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временски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коме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планира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покретање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поступка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јавне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набавке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855">
                <a:tc>
                  <a:txBody>
                    <a:bodyPr/>
                    <a:lstStyle/>
                    <a:p>
                      <a:pPr algn="ctr"/>
                      <a:r>
                        <a:rPr lang="sr-Cyrl-CS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x-none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оквирни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датум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закључења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уговора</a:t>
                      </a:r>
                      <a:endParaRPr lang="x-none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месец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прецизнији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временски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коме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планира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закључење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уговора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о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јавној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набавци</a:t>
                      </a:r>
                      <a:endParaRPr lang="x-none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855">
                <a:tc>
                  <a:txBody>
                    <a:bodyPr/>
                    <a:lstStyle/>
                    <a:p>
                      <a:pPr algn="ctr"/>
                      <a:r>
                        <a:rPr lang="sr-Cyrl-CS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x-none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оквирни датум </a:t>
                      </a:r>
                      <a:r>
                        <a:rPr lang="ru-RU" sz="1800" strike="sngStrik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извршења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трајања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уговора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месец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прецизнији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временски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коме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очекује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извршење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уговора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о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јавној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набавци</a:t>
                      </a:r>
                      <a:endParaRPr lang="x-none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6040">
                <a:tc>
                  <a:txBody>
                    <a:bodyPr/>
                    <a:lstStyle/>
                    <a:p>
                      <a:pPr algn="ctr"/>
                      <a:r>
                        <a:rPr lang="sr-Cyrl-CS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x-none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податак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о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централизованој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јавној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набавци</a:t>
                      </a:r>
                      <a:endParaRPr lang="ru-RU" sz="1800" i="0" strike="sng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наводи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уколико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набавка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спроводи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преко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тела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централизоване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јавне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набавке</a:t>
                      </a:r>
                      <a:endParaRPr lang="ru-RU" sz="1800" i="0" strike="sng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8599">
                <a:tc>
                  <a:txBody>
                    <a:bodyPr/>
                    <a:lstStyle/>
                    <a:p>
                      <a:pPr algn="ctr"/>
                      <a:r>
                        <a:rPr lang="sr-Cyrl-CS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x-none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друг</a:t>
                      </a: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пода</a:t>
                      </a: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ци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напомене</a:t>
                      </a:r>
                      <a:endParaRPr lang="x-none" sz="1800" i="0" strike="sng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наручилац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може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наведе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уколико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од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значаја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процес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планирања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јавних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набавки</a:t>
                      </a:r>
                      <a:endParaRPr lang="x-none" sz="1800" i="0" strike="sng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100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8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</a:rPr>
              <a:t>ИЗРАДА ПЛАНА НАБАВКИ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ПЛАН НАБАВКИ СЕ ИЗРАЂУЈЕ У</a:t>
            </a:r>
            <a:r>
              <a:rPr lang="sr-Latn-CS" dirty="0" smtClean="0"/>
              <a:t>:</a:t>
            </a:r>
            <a:endParaRPr lang="sr-Latn-CS" dirty="0" smtClean="0"/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Апликативном софтверу УЈН</a:t>
            </a:r>
            <a:endParaRPr lang="sr-Latn-CS" dirty="0" smtClean="0"/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Другом софтверу</a:t>
            </a:r>
            <a:endParaRPr lang="sr-Latn-CS" dirty="0" smtClean="0"/>
          </a:p>
          <a:p>
            <a:pPr>
              <a:buFont typeface="Wingdings" pitchFamily="2" charset="2"/>
              <a:buChar char="§"/>
            </a:pPr>
            <a:r>
              <a:rPr lang="sr-Latn-CS" dirty="0" smtClean="0"/>
              <a:t>Excelu, wordu, </a:t>
            </a:r>
            <a:r>
              <a:rPr lang="sr-Cyrl-CS" dirty="0" smtClean="0"/>
              <a:t>другом програму или апликацији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59632" y="1916832"/>
            <a:ext cx="770485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439718"/>
          </a:xfrm>
        </p:spPr>
        <p:txBody>
          <a:bodyPr>
            <a:noAutofit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</a:rPr>
              <a:t>МОДЕЛ ПЛАНА НАБАВКИ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829576" cy="566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ultiply 2"/>
          <p:cNvSpPr/>
          <p:nvPr/>
        </p:nvSpPr>
        <p:spPr>
          <a:xfrm>
            <a:off x="3630216" y="4402132"/>
            <a:ext cx="914400" cy="690664"/>
          </a:xfrm>
          <a:prstGeom prst="mathMultiply">
            <a:avLst>
              <a:gd name="adj1" fmla="val 136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y 4"/>
          <p:cNvSpPr/>
          <p:nvPr/>
        </p:nvSpPr>
        <p:spPr>
          <a:xfrm>
            <a:off x="2411016" y="3944932"/>
            <a:ext cx="982494" cy="685800"/>
          </a:xfrm>
          <a:prstGeom prst="mathMultiply">
            <a:avLst>
              <a:gd name="adj1" fmla="val 1359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Multiply 8"/>
          <p:cNvSpPr/>
          <p:nvPr/>
        </p:nvSpPr>
        <p:spPr>
          <a:xfrm>
            <a:off x="2717437" y="5011732"/>
            <a:ext cx="914400" cy="690664"/>
          </a:xfrm>
          <a:prstGeom prst="mathMultiply">
            <a:avLst>
              <a:gd name="adj1" fmla="val 136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278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984776" cy="439718"/>
          </a:xfrm>
        </p:spPr>
        <p:txBody>
          <a:bodyPr>
            <a:normAutofit fontScale="90000"/>
          </a:bodyPr>
          <a:lstStyle/>
          <a:p>
            <a:r>
              <a:rPr lang="sr-Cyrl-CS" sz="4400" b="1" dirty="0" smtClean="0">
                <a:solidFill>
                  <a:srgbClr val="0070C0"/>
                </a:solidFill>
              </a:rPr>
              <a:t>МОДЕЛ ПЛАНА НАБАВКИ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48" y="764704"/>
            <a:ext cx="7720932" cy="584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ultiply 2"/>
          <p:cNvSpPr/>
          <p:nvPr/>
        </p:nvSpPr>
        <p:spPr>
          <a:xfrm>
            <a:off x="2543148" y="4572000"/>
            <a:ext cx="1676400" cy="1447800"/>
          </a:xfrm>
          <a:prstGeom prst="mathMultiply">
            <a:avLst>
              <a:gd name="adj1" fmla="val 73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Multiply 6"/>
          <p:cNvSpPr/>
          <p:nvPr/>
        </p:nvSpPr>
        <p:spPr>
          <a:xfrm>
            <a:off x="1323948" y="3962400"/>
            <a:ext cx="1676400" cy="609600"/>
          </a:xfrm>
          <a:prstGeom prst="mathMultiply">
            <a:avLst>
              <a:gd name="adj1" fmla="val 73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Multiply 7"/>
          <p:cNvSpPr/>
          <p:nvPr/>
        </p:nvSpPr>
        <p:spPr>
          <a:xfrm>
            <a:off x="3000348" y="2362200"/>
            <a:ext cx="1676400" cy="609600"/>
          </a:xfrm>
          <a:prstGeom prst="mathMultiply">
            <a:avLst>
              <a:gd name="adj1" fmla="val 73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Multiply 8"/>
          <p:cNvSpPr/>
          <p:nvPr/>
        </p:nvSpPr>
        <p:spPr>
          <a:xfrm>
            <a:off x="2543148" y="2910191"/>
            <a:ext cx="1676400" cy="609600"/>
          </a:xfrm>
          <a:prstGeom prst="mathMultiply">
            <a:avLst>
              <a:gd name="adj1" fmla="val 73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Multiply 9"/>
          <p:cNvSpPr/>
          <p:nvPr/>
        </p:nvSpPr>
        <p:spPr>
          <a:xfrm>
            <a:off x="3164097" y="3519791"/>
            <a:ext cx="1676400" cy="609600"/>
          </a:xfrm>
          <a:prstGeom prst="mathMultiply">
            <a:avLst>
              <a:gd name="adj1" fmla="val 73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622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37176" cy="439718"/>
          </a:xfrm>
        </p:spPr>
        <p:txBody>
          <a:bodyPr>
            <a:normAutofit fontScale="90000"/>
          </a:bodyPr>
          <a:lstStyle/>
          <a:p>
            <a:r>
              <a:rPr lang="sr-Cyrl-CS" sz="4400" b="1" dirty="0" smtClean="0">
                <a:solidFill>
                  <a:srgbClr val="0070C0"/>
                </a:solidFill>
              </a:rPr>
              <a:t>МОДЕЛ ПЛАНА НАБАВКИ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671226" cy="573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Multiply 4"/>
          <p:cNvSpPr/>
          <p:nvPr/>
        </p:nvSpPr>
        <p:spPr>
          <a:xfrm>
            <a:off x="3658250" y="3865122"/>
            <a:ext cx="1676400" cy="609600"/>
          </a:xfrm>
          <a:prstGeom prst="mathMultiply">
            <a:avLst>
              <a:gd name="adj1" fmla="val 73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y 5"/>
          <p:cNvSpPr/>
          <p:nvPr/>
        </p:nvSpPr>
        <p:spPr>
          <a:xfrm>
            <a:off x="991250" y="4724400"/>
            <a:ext cx="1676400" cy="609600"/>
          </a:xfrm>
          <a:prstGeom prst="mathMultiply">
            <a:avLst>
              <a:gd name="adj1" fmla="val 73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Multiply 6"/>
          <p:cNvSpPr/>
          <p:nvPr/>
        </p:nvSpPr>
        <p:spPr>
          <a:xfrm>
            <a:off x="2868688" y="2819400"/>
            <a:ext cx="1676400" cy="609600"/>
          </a:xfrm>
          <a:prstGeom prst="mathMultiply">
            <a:avLst>
              <a:gd name="adj1" fmla="val 73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Multiply 7"/>
          <p:cNvSpPr/>
          <p:nvPr/>
        </p:nvSpPr>
        <p:spPr>
          <a:xfrm>
            <a:off x="4039250" y="2362200"/>
            <a:ext cx="1676400" cy="609600"/>
          </a:xfrm>
          <a:prstGeom prst="mathMultiply">
            <a:avLst>
              <a:gd name="adj1" fmla="val 73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Multiply 8"/>
          <p:cNvSpPr/>
          <p:nvPr/>
        </p:nvSpPr>
        <p:spPr>
          <a:xfrm>
            <a:off x="2134250" y="3521411"/>
            <a:ext cx="1676400" cy="609600"/>
          </a:xfrm>
          <a:prstGeom prst="mathMultiply">
            <a:avLst>
              <a:gd name="adj1" fmla="val 739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472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Израда плана</a:t>
            </a:r>
            <a:endParaRPr lang="sr-Latn-CS" dirty="0" smtClean="0"/>
          </a:p>
          <a:p>
            <a:r>
              <a:rPr lang="sr-Cyrl-CS" dirty="0" smtClean="0"/>
              <a:t>Доношење плана (потпис овлашћеног лица)</a:t>
            </a:r>
            <a:endParaRPr lang="sr-Latn-CS" dirty="0" smtClean="0"/>
          </a:p>
          <a:p>
            <a:r>
              <a:rPr lang="sr-Cyrl-CS" dirty="0" smtClean="0"/>
              <a:t>Усвајање плана</a:t>
            </a:r>
            <a:endParaRPr lang="sr-Latn-CS" dirty="0" smtClean="0"/>
          </a:p>
          <a:p>
            <a:r>
              <a:rPr lang="sr-Cyrl-CS" dirty="0" smtClean="0"/>
              <a:t>Сагласност на план</a:t>
            </a:r>
            <a:endParaRPr lang="sr-Latn-CS" dirty="0" smtClean="0"/>
          </a:p>
          <a:p>
            <a:r>
              <a:rPr lang="sr-Cyrl-CS" dirty="0" smtClean="0"/>
              <a:t>Скенирање плана</a:t>
            </a:r>
            <a:endParaRPr lang="sr-Latn-CS" dirty="0" smtClean="0"/>
          </a:p>
          <a:p>
            <a:r>
              <a:rPr lang="sr-Cyrl-CS" dirty="0" smtClean="0"/>
              <a:t>Објављивање на Порталу јавних набавки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50952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dirty="0" smtClean="0">
                <a:solidFill>
                  <a:srgbClr val="0070C0"/>
                </a:solidFill>
              </a:rPr>
              <a:t>ПЛАН НАБАВКИ - ФАЗЕ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105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AAB61-5AAB-4A0F-99E1-B547BCAD2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08720"/>
            <a:ext cx="7427168" cy="51125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72000" y="2348880"/>
            <a:ext cx="1371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581528" cy="634082"/>
          </a:xfrm>
        </p:spPr>
        <p:txBody>
          <a:bodyPr>
            <a:normAutofit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</a:rPr>
              <a:t>ОБЈАВЉИВАЊЕ ПЛАНА НАБАВКИ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3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AAB61-5AAB-4A0F-99E1-B547BCAD2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650" y="381000"/>
            <a:ext cx="9023350" cy="61188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00400" y="2743200"/>
            <a:ext cx="1905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Oval 8"/>
          <p:cNvSpPr/>
          <p:nvPr/>
        </p:nvSpPr>
        <p:spPr>
          <a:xfrm>
            <a:off x="3276600" y="3048000"/>
            <a:ext cx="381000" cy="315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/>
          <p:cNvSpPr/>
          <p:nvPr/>
        </p:nvSpPr>
        <p:spPr>
          <a:xfrm>
            <a:off x="3276600" y="41148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/>
          <p:cNvSpPr/>
          <p:nvPr/>
        </p:nvSpPr>
        <p:spPr>
          <a:xfrm>
            <a:off x="1806912" y="4953000"/>
            <a:ext cx="63148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066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AAB61-5AAB-4A0F-99E1-B547BCAD2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81830"/>
            <a:ext cx="8229600" cy="57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4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109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6" name="Picture 6" descr="C:\Documents and Settings\Sistem\Desktop\My presenatations\ING PRO\pr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772400" cy="51816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685800" y="1524000"/>
            <a:ext cx="1143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752600" y="1905000"/>
            <a:ext cx="1295400" cy="457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78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1102578"/>
            <a:ext cx="72728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УСЛУГЕ КРЕДИТА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 обзира да ли су у вези са продајом, куповином или преносом хартија од вредности или других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финансијских инструмената.</a:t>
            </a:r>
          </a:p>
          <a:p>
            <a:pPr algn="just">
              <a:buFont typeface="Wingdings" pitchFamily="2" charset="2"/>
              <a:buChar char="Ø"/>
            </a:pPr>
            <a:endParaRPr lang="sr-Cyrl-C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ПРАВНЕ УСЛУГЕ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услуге заступања од стране адвоката:</a:t>
            </a:r>
          </a:p>
          <a:p>
            <a:pPr algn="just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у поступку арбитраже или споразумног решавања спорова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, у земљи и иностранству, као и пред међународном арбитражом или међународним телом за споразумно решавање спорова;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у поступцима пред судовима или другим органима јавне власти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у земљи и иностранству или пред међународним судовима, трибуналима или институцијама.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услуге правних савета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које адвокат пружа у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припреми ових поступака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или кад постоји </a:t>
            </a:r>
            <a:r>
              <a:rPr lang="sr-Cyrl-CS" sz="1600" u="sng" dirty="0" smtClean="0">
                <a:latin typeface="Times New Roman" pitchFamily="18" charset="0"/>
                <a:cs typeface="Times New Roman" pitchFamily="18" charset="0"/>
              </a:rPr>
              <a:t>јасан показатељ и велика вероватноћа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да ће доћи до таквог поступка;</a:t>
            </a:r>
          </a:p>
          <a:p>
            <a:pPr lvl="1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правне услуге које пружају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законски заступници или старатељи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или друге правне услуге чије је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извршиоце изабрао суд или су одређени за обављање одређених задатака под надзором суда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правне услуге везане за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вршење службених овлашћења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543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ИЗУЗЕЋА – ИЗМЕНЕ И ДОПУНЕ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Documents and Settings\Sistem\Desktop\My presenatations\ING PRO\dru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85850"/>
            <a:ext cx="8153400" cy="546735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110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0" y="2819400"/>
            <a:ext cx="990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629400" y="3352801"/>
            <a:ext cx="457200" cy="14477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78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4" name="Picture 4" descr="C:\Documents and Settings\Sistem\Desktop\My presenatations\ING PRO\naslovna nova varijan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4664"/>
            <a:ext cx="8153400" cy="614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78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AAB61-5AAB-4A0F-99E1-B547BCAD2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76672"/>
            <a:ext cx="8229600" cy="58479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04248" y="2780928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237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1" name="Picture 3" descr="C:\Documents and Settings\Sistem\Desktop\My presenatations\ING PRO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476672"/>
            <a:ext cx="7620000" cy="6000328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771800" y="486916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67944" y="5085184"/>
            <a:ext cx="1143000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78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AAB61-5AAB-4A0F-99E1-B547BCAD2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58031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1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>
            <a:normAutofit fontScale="90000"/>
          </a:bodyPr>
          <a:lstStyle/>
          <a:p>
            <a:pPr marL="392113" lvl="1" indent="0" algn="ctr">
              <a:defRPr/>
            </a:pPr>
            <a:r>
              <a:rPr lang="sr-Cyrl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НАЧИН </a:t>
            </a:r>
            <a:r>
              <a:rPr lang="sr-Cyrl-C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ОБЈАВЉИВАЊА </a:t>
            </a:r>
            <a:r>
              <a:rPr lang="sr-Cyrl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ПЛАНА </a:t>
            </a:r>
            <a:r>
              <a:rPr lang="sr-Cyrl-C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ЈАВНИХ НАБАВКИ</a:t>
            </a:r>
            <a:endParaRPr lang="x-non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00200"/>
            <a:ext cx="6897960" cy="4419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јавних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набавки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измене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допуне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јавних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набавки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наручилац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објављује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електронским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путем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Порталу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јавних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набавки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десет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доношења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Електронски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формат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објављивање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јавних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набавки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измена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допуна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јавних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набавки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саставни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део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Портала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јавних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набавки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Управа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јавне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набавке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својој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страници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објављује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инструкције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вези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начином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објављивања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јавних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набавки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измена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допуна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јавних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набавки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јавних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набавки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измене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допуне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јавних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набавки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папирном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облику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потписује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овлашћено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лице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115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8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23728" y="2133600"/>
            <a:ext cx="5953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ПРАВИЛНИК О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САДРЖИНИ АКТА КОЈИМ СЕ БЛИЖЕ УРЕЂУЈЕ ПОСТУПАК ЈАВНЕ НАБАВКЕ УНУТАР НАРУЧИОЦА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sr-Latn-C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4572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ИНТЕРНИ АКТ - ПЛАНИРАЊЕ ЈАВНИХ НАБАВКИ 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259632" y="1447800"/>
          <a:ext cx="727476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061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D50D4-DF98-43F2-8FB1-4F91A03B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16D50D4-DF98-43F2-8FB1-4F91A03B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16D50D4-DF98-43F2-8FB1-4F91A03B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A7345F-524F-4E4A-966B-8AA1149A3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72A7345F-524F-4E4A-966B-8AA1149A3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72A7345F-524F-4E4A-966B-8AA1149A3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1E6D06-8DA4-4F9F-BC25-823F637D3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F11E6D06-8DA4-4F9F-BC25-823F637D3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F11E6D06-8DA4-4F9F-BC25-823F637D3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1E324B-9253-4C48-9EE3-2350CC919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261E324B-9253-4C48-9EE3-2350CC919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261E324B-9253-4C48-9EE3-2350CC919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880373-6F38-4549-85D8-39E71724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3C880373-6F38-4549-85D8-39E71724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3C880373-6F38-4549-85D8-39E71724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91680" y="45720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УТВРЂИВАЊЕ НАЧИНА ПЛАНИРАЊА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1187624" y="1066800"/>
          <a:ext cx="7499176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061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FD3BF2A-53D7-44E5-83E6-38FABAFF9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CFD3BF2A-53D7-44E5-83E6-38FABAFF9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248458A-FCF9-4465-B6D9-87D6C8A79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graphicEl>
                                              <a:dgm id="{7248458A-FCF9-4465-B6D9-87D6C8A79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80F3BCB-C5E2-4A18-AD99-82BF858F4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dgm id="{E80F3BCB-C5E2-4A18-AD99-82BF858F4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423850-C0E0-4E6D-B0E4-03BF68DE4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dgm id="{79423850-C0E0-4E6D-B0E4-03BF68DE4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B2FFFD1-E2EA-4D2F-915F-73AC113AA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dgm id="{1B2FFFD1-E2EA-4D2F-915F-73AC113AA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388B605-8599-495E-BA67-BFF2E2D1E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graphicEl>
                                              <a:dgm id="{F388B605-8599-495E-BA67-BFF2E2D1E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F084F9E-998A-4D24-9340-FBD110078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graphicEl>
                                              <a:dgm id="{3F084F9E-998A-4D24-9340-FBD110078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E6AB5B9-119A-40E1-AD82-1B1C93DAD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graphicEl>
                                              <a:dgm id="{BE6AB5B9-119A-40E1-AD82-1B1C93DAD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BEC6697-199A-4385-850F-953765F06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graphicEl>
                                              <a:dgm id="{6BEC6697-199A-4385-850F-953765F06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D1859C4-3F6B-4641-B65C-1EDA901A3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graphicEl>
                                              <a:dgm id="{DD1859C4-3F6B-4641-B65C-1EDA901A3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D50E413-1D13-4E80-A56D-934584334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graphicEl>
                                              <a:dgm id="{9D50E413-1D13-4E80-A56D-934584334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DA03E41-7163-4138-A4A5-71BECBC30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>
                                            <p:graphicEl>
                                              <a:dgm id="{8DA03E41-7163-4138-A4A5-71BECBC30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B83C41F-81BE-49D8-8CB6-20D40D025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>
                                            <p:graphicEl>
                                              <a:dgm id="{FB83C41F-81BE-49D8-8CB6-20D40D025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D451F1A-9D39-42FC-B194-4FA2D128D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>
                                            <p:graphicEl>
                                              <a:dgm id="{4D451F1A-9D39-42FC-B194-4FA2D128D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01CA02F-DBA4-463A-8E9D-57EFDD4B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>
                                            <p:graphicEl>
                                              <a:dgm id="{801CA02F-DBA4-463A-8E9D-57EFDD4B6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593DE7A-AACE-4FE8-9A6A-4831AE86E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graphicEl>
                                              <a:dgm id="{6593DE7A-AACE-4FE8-9A6A-4831AE86E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57B5BC4-EBFA-420A-831F-E4C6FEA00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>
                                            <p:graphicEl>
                                              <a:dgm id="{257B5BC4-EBFA-420A-831F-E4C6FEA00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E64B9B7-77B0-4202-B92F-E0BF0CF61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>
                                            <p:graphicEl>
                                              <a:dgm id="{2E64B9B7-77B0-4202-B92F-E0BF0CF61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066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C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75656" y="838200"/>
          <a:ext cx="6677744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19"/>
                <a:gridCol w="6109425"/>
              </a:tblGrid>
              <a:tr h="421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CS" b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ИНТЕРНИ АКТ – ЦИЉЕВИ ЈАВНЕ НАБАВКЕ </a:t>
                      </a: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целисходност и оправданост јавне набавке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економично и ефикасно трошење јавних средстава - принцип "вредност за новац"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ефективност - степен до кога су постигнути постављени циљеви, однос планираних и остварених ефеката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транспарентно трошење јавних средстава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обезбеђивање конкуренције и једнак положај свих понуђача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заштита животне средине и обезбеђивање енергетске ефикасности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sr-Cyrl-CS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благовремено и ефикасно спровођење поступка за потребе несметаног одвијања процеса рада наручиоца и благовременог задовољавања потреба осталих корисника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61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3648" y="1676400"/>
            <a:ext cx="6825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Прибављање или закуп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земљишта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, постојећих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зграда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или друге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непокретне имовине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 права у вези са њима.</a:t>
            </a:r>
          </a:p>
          <a:p>
            <a:pPr algn="just">
              <a:buFont typeface="Wingdings" pitchFamily="2" charset="2"/>
              <a:buChar char="Ø"/>
            </a:pP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Набавке добара и услуга чија је процењена вредност нижа од 15.000.000 динара, за потребе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дипломатско-конзуларног представништва, међународне мисије и обављање других активности Републике Србије у иностранству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, као и на набавке радова за те потребе чија је процењена вредност нижа од 30.000.000 динара.</a:t>
            </a:r>
          </a:p>
          <a:p>
            <a:pPr algn="just"/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1600" b="1" dirty="0" smtClean="0">
                <a:latin typeface="Times New Roman" pitchFamily="18" charset="0"/>
                <a:cs typeface="Times New Roman" pitchFamily="18" charset="0"/>
              </a:rPr>
              <a:t>Финансирање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обављања </a:t>
            </a:r>
            <a:r>
              <a:rPr lang="sr-Latn-CS" sz="1600" b="1" dirty="0" smtClean="0">
                <a:latin typeface="Times New Roman" pitchFamily="18" charset="0"/>
                <a:cs typeface="Times New Roman" pitchFamily="18" charset="0"/>
              </a:rPr>
              <a:t>одређене делатности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, посебно путем бесповратне помоћи, које је повезано са обавезом надокнаде добијених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средстава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 уколико нису коришћен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 у предвиђене сврхе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, уколико се финансијска средства додељују заинтересованим лицима </a:t>
            </a:r>
            <a:r>
              <a:rPr lang="sr-Cyrl-CS" sz="1600" u="sng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u="sng" dirty="0" smtClean="0">
                <a:latin typeface="Times New Roman" pitchFamily="18" charset="0"/>
                <a:cs typeface="Times New Roman" pitchFamily="18" charset="0"/>
              </a:rPr>
              <a:t>транспарентан начин под једнаким условима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3900" y="457200"/>
            <a:ext cx="7543800" cy="715962"/>
          </a:xfrm>
        </p:spPr>
        <p:txBody>
          <a:bodyPr>
            <a:noAutofit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ИЗУЗЕЋА – ИЗМЕНЕ И ДОПУНЕ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3648" y="533400"/>
            <a:ext cx="7130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ИНТЕРНИ АКТ – НАЧИН ИЗВРШАВАЊА ОБАВЕЗА У ПОСТУПКУ ЈАВНЕ НАБАВКЕ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547664" y="1600200"/>
          <a:ext cx="6529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061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52400"/>
            <a:ext cx="764738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ИНТЕРНИ АКТ – ОВЛАШЋЕЊА, ОДГОВОРНОСТ И НАЧИН ПРАЋЕЊА ИЗВРШЕЊА УГОВОРА О ЈАВНОЈ НАБАВЦИ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15616" y="12192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 одређивања лица за праћење извршења уговора о јавним набавкама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154216" y="12192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критеријуми, правила и начин провере квантитета и квалитета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115616" y="22098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 комуникације са другом уговорном страном у вези са извршењем уговора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115616" y="32766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 пријема и оверавања рачуна и других докумената за плаћање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154216" y="22098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 поступања у случају рекламација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154216" y="32766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 поступка реализације средстава финансијског обезбеђења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115616" y="43434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 стављања добара на располагање корисницима унутар наручиоца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154216" y="43434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 поступања у вези са изменом уговора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115616" y="54864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правила за састављање извештаја (анализе) о извршењу уговора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154216" y="54864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поступања у случају потребе за отклањањем грешака у гарантном року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1720" y="1905000"/>
            <a:ext cx="60630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ПРАВИЛНИК О ИЗМЕНИ И ДОПУНИ ПРАВИЛНИКА О ФОРМИ И САДРЖИНИ ЗАХТЕВА ЗА МИШЉЕЊЕ О ОСНОВАНОСТИ ПРИМЕНЕ ПРЕГОВАРАЧКОГ ПОСТУПКА</a:t>
            </a:r>
            <a:r>
              <a:rPr lang="ru-RU" sz="2800" dirty="0"/>
              <a:t> </a:t>
            </a:r>
            <a:endParaRPr lang="sr-Latn-C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6253494"/>
              </p:ext>
            </p:extLst>
          </p:nvPr>
        </p:nvGraphicFramePr>
        <p:xfrm>
          <a:off x="-685800" y="0"/>
          <a:ext cx="10591800" cy="7620000"/>
        </p:xfrm>
        <a:graphic>
          <a:graphicData uri="http://schemas.openxmlformats.org/presentationml/2006/ole">
            <p:oleObj spid="_x0000_s1026" name="Acrobat Document" r:id="rId3" imgW="5667128" imgH="8019898" progId="AcroExch.Document.11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152400" y="895350"/>
            <a:ext cx="489204" cy="1905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/>
          <p:cNvSpPr/>
          <p:nvPr/>
        </p:nvSpPr>
        <p:spPr>
          <a:xfrm>
            <a:off x="641604" y="762000"/>
            <a:ext cx="164439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94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3648" y="1905000"/>
            <a:ext cx="67110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ПРАВИЛНИК О ИЗМЕНИ И ДОПУНИ ПРАВИЛНИКА О ФОРМИ И САДРЖИНИ ЗАХТЕВА ЗА МИШЉЕЊЕ О ОСНОВАНОСТИ ПРИМЕНЕ ПРЕГОВАРАЧКОГ ПОСТУПКА</a:t>
            </a:r>
            <a:r>
              <a:rPr lang="ru-RU" sz="2800" dirty="0"/>
              <a:t> </a:t>
            </a:r>
            <a:endParaRPr lang="sr-Latn-C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325152"/>
              </p:ext>
            </p:extLst>
          </p:nvPr>
        </p:nvGraphicFramePr>
        <p:xfrm>
          <a:off x="1331640" y="1371600"/>
          <a:ext cx="682176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65"/>
                <a:gridCol w="1304793"/>
                <a:gridCol w="5095002"/>
              </a:tblGrid>
              <a:tr h="370840">
                <a:tc>
                  <a:txBody>
                    <a:bodyPr/>
                    <a:lstStyle/>
                    <a:p>
                      <a:r>
                        <a:rPr lang="x-none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x-none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свих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наручилаца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који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заједнички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спроводе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поступак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навођење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врсте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sr-Cyrl-C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sr-Cyrl-C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sr-Cyrl-C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</a:t>
                      </a:r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јавној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набавци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</a:t>
                      </a:r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општег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речника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врст</a:t>
                      </a:r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износ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процењене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вредности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сваког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наручилаца</a:t>
                      </a:r>
                      <a:endParaRPr lang="x-none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укупан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износ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процењене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вредности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набавке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</a:t>
                      </a:r>
                      <a:r>
                        <a:rPr lang="x-none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апропријацији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буџету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односно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финансијском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сваког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наручилаца</a:t>
                      </a:r>
                      <a:endParaRPr lang="x-none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x-none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lang="x-none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податак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обликована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партијама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свих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партија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процењену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вредност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сваку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партију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6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x-none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87624" y="304800"/>
            <a:ext cx="696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САДРЖИНА ОДЛУКЕ О СПРОВОЂЕЊУ ЈАВНЕ НАБАВКЕ ОД СТРАНЕ ВИШЕ НАРУЧИЛАЦА</a:t>
            </a:r>
            <a:endParaRPr lang="sr-Cyrl-C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3239241"/>
              </p:ext>
            </p:extLst>
          </p:nvPr>
        </p:nvGraphicFramePr>
        <p:xfrm>
          <a:off x="1043608" y="1371600"/>
          <a:ext cx="7643192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75"/>
                <a:gridCol w="1576408"/>
                <a:gridCol w="5708509"/>
              </a:tblGrid>
              <a:tr h="370840">
                <a:tc>
                  <a:txBody>
                    <a:bodyPr/>
                    <a:lstStyle/>
                    <a:p>
                      <a:r>
                        <a:rPr lang="x-none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lang="x-none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</a:t>
                      </a:r>
                      <a:r>
                        <a:rPr lang="x-none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уређивању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односа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између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наручилаца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поједине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радње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поступку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назнаком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који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наручилаца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ће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поједину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радњу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поступку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извршити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x-none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x-none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достављање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одлуке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покретању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C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абавке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наручилаца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мишљење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Управи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endParaRPr lang="x-none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 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достављање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захтева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мишљење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основаности</a:t>
                      </a:r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преговарачког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објављивања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позива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подношење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понуда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Управи за јавне набавке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достављање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захтева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сагласност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спровођење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конкурентног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дијалога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Управи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endParaRPr lang="x-none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доношење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одлуке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покретању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решења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образовању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комисије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јавну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набавку</a:t>
                      </a:r>
                      <a:endParaRPr lang="x-none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x-none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објављивање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огласа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документације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x-none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односно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упућивање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позива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подношење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понуда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доношење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одлуке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додели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уговора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закључењу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оквирног</a:t>
                      </a:r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споразума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обустави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признавању</a:t>
                      </a:r>
                      <a:r>
                        <a:rPr lang="x-none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квалификације</a:t>
                      </a:r>
                      <a:endParaRPr lang="x-none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lang="x-none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поступање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случају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захтева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заштиту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</a:t>
                      </a:r>
                      <a:endParaRPr lang="x-none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     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закључење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уговора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јавној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набавци</a:t>
                      </a:r>
                      <a:endParaRPr lang="x-none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87624" y="260648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САДРЖИНА ОДЛУКЕ О СПРОВОЂЕЊУ ЈАВНЕ НАБАВКЕ ОД СТРАНЕ ВИШЕ НАРУЧИЛАЦА</a:t>
            </a:r>
            <a:endParaRPr lang="sr-Cyrl-C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7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9925773"/>
              </p:ext>
            </p:extLst>
          </p:nvPr>
        </p:nvGraphicFramePr>
        <p:xfrm>
          <a:off x="1403648" y="2209800"/>
          <a:ext cx="6749752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07"/>
                <a:gridCol w="6351145"/>
              </a:tblGrid>
              <a:tr h="1302839">
                <a:tc>
                  <a:txBody>
                    <a:bodyPr/>
                    <a:lstStyle/>
                    <a:p>
                      <a:r>
                        <a:rPr lang="x-none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</a:t>
                      </a:r>
                      <a:endParaRPr lang="x-none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навођење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разлога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доношење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Одлуке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односно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навођење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позитивних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ефеката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који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постижу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заједничким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спровођењем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поступка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endParaRPr lang="x-none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1987">
                <a:tc>
                  <a:txBody>
                    <a:bodyPr/>
                    <a:lstStyle/>
                    <a:p>
                      <a:r>
                        <a:rPr lang="x-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расподеле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трошкова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поступка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између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наручилаца</a:t>
                      </a:r>
                      <a:endParaRPr lang="x-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373">
                <a:tc>
                  <a:txBody>
                    <a:bodyPr/>
                    <a:lstStyle/>
                    <a:p>
                      <a:r>
                        <a:rPr lang="x-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8)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потпис</a:t>
                      </a:r>
                      <a:r>
                        <a:rPr lang="x-none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овлашћених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</a:t>
                      </a:r>
                      <a:r>
                        <a:rPr lang="x-none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свих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наручилаца</a:t>
                      </a:r>
                      <a:endParaRPr lang="x-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59632" y="1066800"/>
            <a:ext cx="689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САДРЖИНА ОДЛУКЕ О СПРОВОЂЕЊУ ЈАВНЕ НАБАВКЕ ОД СТРАНЕ ВИШЕ НАРУЧИЛАЦА</a:t>
            </a:r>
            <a:endParaRPr lang="sr-Cyrl-C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5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Sistem\Desktop\My presenatations\ING PRO\bo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47800"/>
            <a:ext cx="7054552" cy="48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59964" cy="1143000"/>
          </a:xfrm>
        </p:spPr>
        <p:txBody>
          <a:bodyPr>
            <a:noAutofit/>
          </a:bodyPr>
          <a:lstStyle/>
          <a:p>
            <a:pPr algn="ctr"/>
            <a:r>
              <a:rPr lang="sr-Cyrl-CS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ХВАЛА ВАМ НА ПАЖЊИ</a:t>
            </a:r>
            <a:endParaRPr lang="en-US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lock Arc 22"/>
          <p:cNvSpPr/>
          <p:nvPr/>
        </p:nvSpPr>
        <p:spPr>
          <a:xfrm flipV="1">
            <a:off x="1404392" y="3812704"/>
            <a:ext cx="6553200" cy="1219200"/>
          </a:xfrm>
          <a:prstGeom prst="blockArc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1328192" y="1755304"/>
            <a:ext cx="6629400" cy="1143000"/>
          </a:xfrm>
          <a:prstGeom prst="blockArc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66392" y="2745904"/>
            <a:ext cx="495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2166392" y="3965104"/>
            <a:ext cx="495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sr-Cyrl-C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НАБАВКЕ ИЗМЕЂУ ПОВЕЗАНИХ ЛИЦА (без поступка ЈН)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84368" y="6237312"/>
            <a:ext cx="1008112" cy="431511"/>
          </a:xfrm>
        </p:spPr>
        <p:txBody>
          <a:bodyPr/>
          <a:lstStyle/>
          <a:p>
            <a:fld id="{7169F59C-0C7B-4C48-94D7-2B9C5247B2C7}" type="slidenum">
              <a:rPr lang="en-US" sz="1600" smtClean="0"/>
              <a:pPr/>
              <a:t>13</a:t>
            </a:fld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004592" y="2212504"/>
            <a:ext cx="35814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надзор сличан надзору над својим организационим јединицама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413792" y="2212503"/>
            <a:ext cx="1905000" cy="228600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/>
              <a:t>Правно лице “А”</a:t>
            </a:r>
          </a:p>
          <a:p>
            <a:pPr algn="ctr"/>
            <a:r>
              <a:rPr lang="sr-Cyrl-CS" sz="1600" dirty="0" smtClean="0"/>
              <a:t>(статус наручиоца)</a:t>
            </a:r>
          </a:p>
          <a:p>
            <a:pPr algn="ctr"/>
            <a:endParaRPr lang="sr-Cyrl-CS" sz="1600" dirty="0" smtClean="0"/>
          </a:p>
        </p:txBody>
      </p:sp>
      <p:sp>
        <p:nvSpPr>
          <p:cNvPr id="16" name="Oval 15"/>
          <p:cNvSpPr/>
          <p:nvPr/>
        </p:nvSpPr>
        <p:spPr>
          <a:xfrm>
            <a:off x="6966992" y="2212504"/>
            <a:ext cx="1905000" cy="2286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/>
              <a:t>Правно лице “Б”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3004592" y="2898304"/>
            <a:ext cx="358140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више од 80% својих активности у Републици Србији правно лице Б врши у циљу обављања послова које му је поверило правно лице А или које су му поверила друга правна лица над којима правно лице А врши </a:t>
            </a:r>
            <a:r>
              <a:rPr lang="sr-Cyrl-CS" sz="1600" dirty="0" smtClean="0"/>
              <a:t>надзор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>
          <a:xfrm>
            <a:off x="4985792" y="5184304"/>
            <a:ext cx="39624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нема учешћа приватног капитала који има одлучујући утицај на доношење одлука, односно спречавање доношења одлука, у складу са важећим прописима</a:t>
            </a:r>
            <a:endParaRPr lang="en-US" sz="1600" dirty="0"/>
          </a:p>
        </p:txBody>
      </p:sp>
      <p:cxnSp>
        <p:nvCxnSpPr>
          <p:cNvPr id="60" name="Straight Arrow Connector 59"/>
          <p:cNvCxnSpPr/>
          <p:nvPr/>
        </p:nvCxnSpPr>
        <p:spPr>
          <a:xfrm rot="16200000" flipH="1">
            <a:off x="7995692" y="4689004"/>
            <a:ext cx="8382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699792" y="764704"/>
            <a:ext cx="5943600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пресудан утицај на стратешке циљеве и на важне одлуке тог правног лица, при чему такав надзор може вршити и друго правно лице над којим наручилац на исти начин врши надзор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252628" y="1602904"/>
            <a:ext cx="1400164" cy="6000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" descr="C:\Documents and Settings\Sistem\Desktop\IDZJN Pics\8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92" y="688504"/>
            <a:ext cx="1063625" cy="1170709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071392" y="1755304"/>
            <a:ext cx="186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1600" dirty="0" smtClean="0">
                <a:solidFill>
                  <a:schemeClr val="bg2"/>
                </a:solidFill>
              </a:rPr>
              <a:t>“А” набавља од “Б”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5192" y="4727104"/>
            <a:ext cx="1873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1600" dirty="0" smtClean="0">
                <a:solidFill>
                  <a:schemeClr val="bg2"/>
                </a:solidFill>
              </a:rPr>
              <a:t>“Б” набавља од “А</a:t>
            </a:r>
            <a:r>
              <a:rPr lang="sr-Cyrl-CS" sz="1600" dirty="0" smtClean="0">
                <a:solidFill>
                  <a:schemeClr val="bg1"/>
                </a:solidFill>
              </a:rPr>
              <a:t>”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 flipV="1">
            <a:off x="718592" y="4879504"/>
            <a:ext cx="1676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61392" y="5336704"/>
            <a:ext cx="45720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 од другог правног лица над којим правно лице А врши надзор, под условом да у том (надзираном) правном лицу нема учешћа приватног капитала који има одлучујући утицај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4" name="Plus 53"/>
          <p:cNvSpPr/>
          <p:nvPr/>
        </p:nvSpPr>
        <p:spPr>
          <a:xfrm>
            <a:off x="1404392" y="4803304"/>
            <a:ext cx="4572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5" grpId="0" build="allAtOnce" animBg="1"/>
      <p:bldP spid="12" grpId="0" build="allAtOnce" animBg="1"/>
      <p:bldP spid="16" grpId="0" build="allAtOnce" animBg="1"/>
      <p:bldP spid="37" grpId="0" build="allAtOnce" animBg="1"/>
      <p:bldP spid="49" grpId="0" build="allAtOnce" animBg="1"/>
      <p:bldP spid="18" grpId="0" build="allAtOnce" animBg="1"/>
      <p:bldP spid="33" grpId="0" build="allAtOnce"/>
      <p:bldP spid="36" grpId="0" build="allAtOnce"/>
      <p:bldP spid="47" grpId="0" build="allAtOnce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lock Arc 22"/>
          <p:cNvSpPr/>
          <p:nvPr/>
        </p:nvSpPr>
        <p:spPr>
          <a:xfrm flipV="1">
            <a:off x="1619672" y="4955704"/>
            <a:ext cx="6553200" cy="1371600"/>
          </a:xfrm>
          <a:prstGeom prst="blockArc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81672" y="3888904"/>
            <a:ext cx="495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2381672" y="5108104"/>
            <a:ext cx="495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52401"/>
            <a:ext cx="7643192" cy="609600"/>
          </a:xfrm>
        </p:spPr>
        <p:txBody>
          <a:bodyPr>
            <a:noAutofit/>
          </a:bodyPr>
          <a:lstStyle/>
          <a:p>
            <a:pPr algn="ctr"/>
            <a:r>
              <a:rPr lang="sr-Cyrl-C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НАБАВКЕ ИЗМЕЂУ ПОВЕЗАНИХ ЛИЦА (без поступка ЈН)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37512" y="6237312"/>
            <a:ext cx="1306488" cy="431511"/>
          </a:xfrm>
        </p:spPr>
        <p:txBody>
          <a:bodyPr/>
          <a:lstStyle/>
          <a:p>
            <a:fld id="{7169F59C-0C7B-4C48-94D7-2B9C5247B2C7}" type="slidenum">
              <a:rPr lang="en-US" sz="1600" smtClean="0"/>
              <a:pPr/>
              <a:t>14</a:t>
            </a:fld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19872" y="3355504"/>
            <a:ext cx="3581400" cy="990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заједно са другим наручиоцима врши надзор над правним лицем Б сличан оном који врше над својим </a:t>
            </a:r>
            <a:r>
              <a:rPr lang="sr-Cyrl-CS" sz="1600" dirty="0" smtClean="0"/>
              <a:t>организационим јединицама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629072" y="3355503"/>
            <a:ext cx="1905000" cy="236220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/>
              <a:t>Правно лице “А “</a:t>
            </a:r>
          </a:p>
          <a:p>
            <a:pPr algn="ctr"/>
            <a:r>
              <a:rPr lang="sr-Cyrl-CS" sz="1600" dirty="0" smtClean="0"/>
              <a:t>(статус наручиоца)</a:t>
            </a:r>
          </a:p>
        </p:txBody>
      </p:sp>
      <p:sp>
        <p:nvSpPr>
          <p:cNvPr id="16" name="Oval 15"/>
          <p:cNvSpPr/>
          <p:nvPr/>
        </p:nvSpPr>
        <p:spPr>
          <a:xfrm>
            <a:off x="7182272" y="3355504"/>
            <a:ext cx="1905000" cy="2362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/>
              <a:t>Правно лице “Б”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19872" y="4422304"/>
            <a:ext cx="3581400" cy="1447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више од 80% својих активности обавља у извршавању задатака које</a:t>
            </a:r>
          </a:p>
          <a:p>
            <a:pPr algn="ctr"/>
            <a:r>
              <a:rPr lang="ru-RU" sz="1600" dirty="0" smtClean="0"/>
              <a:t>су му поверене од стране више наручилаца или које су му поверила друга правна лица над којима ти наручиоци врше надзор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4552975" y="3164607"/>
            <a:ext cx="38100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10472" y="5946304"/>
            <a:ext cx="153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1600" dirty="0" smtClean="0">
                <a:solidFill>
                  <a:schemeClr val="bg2"/>
                </a:solidFill>
              </a:rPr>
              <a:t>А набавља од Б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138242" name="Picture 2" descr="C:\Documents and Settings\Sistem\Desktop\IDZJN Pics\85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72" y="612304"/>
            <a:ext cx="1143000" cy="990600"/>
          </a:xfrm>
          <a:prstGeom prst="rect">
            <a:avLst/>
          </a:prstGeom>
          <a:noFill/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9182278"/>
              </p:ext>
            </p:extLst>
          </p:nvPr>
        </p:nvGraphicFramePr>
        <p:xfrm>
          <a:off x="1619672" y="764704"/>
          <a:ext cx="670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354"/>
                <a:gridCol w="6206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 надзираног правног лица надлежни за одлучивање састављени су од представника свих наручилаца који врше надзор над тим правним лицем (појединачни представници могу представљати неколико или све наручиоце)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 наручиоци могу заједно да врше одлучујући утицај на стратешке циљеве и на важне одлуке тог правног лица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надзирано правно лице нема интересе различите од интереса наручилаца који над њим врше надзор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build="allAtOnce" animBg="1"/>
      <p:bldP spid="12" grpId="0" build="allAtOnce" animBg="1"/>
      <p:bldP spid="16" grpId="0" build="allAtOnce" animBg="1"/>
      <p:bldP spid="37" grpId="0" build="allAtOnce" animBg="1"/>
      <p:bldP spid="3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>
            <a:stCxn id="12" idx="6"/>
            <a:endCxn id="43" idx="2"/>
          </p:cNvCxnSpPr>
          <p:nvPr/>
        </p:nvCxnSpPr>
        <p:spPr>
          <a:xfrm flipV="1">
            <a:off x="3370784" y="1839888"/>
            <a:ext cx="3765376" cy="36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52401"/>
            <a:ext cx="7571184" cy="533400"/>
          </a:xfrm>
        </p:spPr>
        <p:txBody>
          <a:bodyPr>
            <a:noAutofit/>
          </a:bodyPr>
          <a:lstStyle/>
          <a:p>
            <a:pPr algn="ctr"/>
            <a:r>
              <a:rPr lang="sr-Cyrl-C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НАБАВКЕ ИЗМЕЂУ ПОВЕЗАНИХ ЛИЦА  (без поступка ЈН)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0392" y="6426489"/>
            <a:ext cx="586408" cy="431511"/>
          </a:xfrm>
        </p:spPr>
        <p:txBody>
          <a:bodyPr/>
          <a:lstStyle/>
          <a:p>
            <a:fld id="{7169F59C-0C7B-4C48-94D7-2B9C5247B2C7}" type="slidenum">
              <a:rPr lang="en-US" sz="1600" smtClean="0"/>
              <a:pPr/>
              <a:t>15</a:t>
            </a:fld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1694384" y="1419672"/>
            <a:ext cx="1676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/>
              <a:t>Наручилац “А”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802160" y="2449488"/>
          <a:ext cx="7021016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842"/>
                <a:gridCol w="64981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уговор успоставља или утврђује сарадњу између наручилаца ради вршења јавних услуга које су дужни да извршавају, 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 са 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циљем остваривања њихових заједничких интереса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успостављање те сарадње врши се искључиво за потребе у општем интересу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C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наручиоци остварују на отвореном тржишту мање од 20% активности на које се односи сарадња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39266" name="Picture 2" descr="C:\Documents and Settings\Sistem\Desktop\IDZJN Pics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61" y="773088"/>
            <a:ext cx="762000" cy="960437"/>
          </a:xfrm>
          <a:prstGeom prst="rect">
            <a:avLst/>
          </a:prstGeom>
          <a:noFill/>
        </p:spPr>
      </p:pic>
      <p:sp>
        <p:nvSpPr>
          <p:cNvPr id="40" name="Isosceles Triangle 39"/>
          <p:cNvSpPr/>
          <p:nvPr/>
        </p:nvSpPr>
        <p:spPr>
          <a:xfrm>
            <a:off x="2411760" y="620688"/>
            <a:ext cx="5486400" cy="609600"/>
          </a:xfrm>
          <a:prstGeom prst="triangle">
            <a:avLst>
              <a:gd name="adj" fmla="val 50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dirty="0" smtClean="0">
                <a:solidFill>
                  <a:schemeClr val="bg2"/>
                </a:solidFill>
              </a:rPr>
              <a:t>                  </a:t>
            </a:r>
            <a:r>
              <a:rPr lang="sr-Cyrl-CS" b="1" dirty="0" smtClean="0">
                <a:solidFill>
                  <a:schemeClr val="bg2"/>
                </a:solidFill>
              </a:rPr>
              <a:t>Уговор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316760" y="1382688"/>
            <a:ext cx="1676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/>
              <a:t>Наручилац “Б”</a:t>
            </a:r>
          </a:p>
        </p:txBody>
      </p:sp>
      <p:sp>
        <p:nvSpPr>
          <p:cNvPr id="43" name="Oval 42"/>
          <p:cNvSpPr/>
          <p:nvPr/>
        </p:nvSpPr>
        <p:spPr>
          <a:xfrm>
            <a:off x="7136160" y="1382688"/>
            <a:ext cx="1676400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/>
              <a:t>Наручилац “.....”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694384" y="4660032"/>
            <a:ext cx="7118176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За утврђивање процентуалног износа (80% из </a:t>
            </a:r>
            <a:r>
              <a:rPr lang="sr-Latn-CS" sz="1600" b="1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sr-Cyrl-CS" sz="1600" b="1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и 20%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Cyrl-CS" sz="1600" b="1" dirty="0" smtClean="0">
                <a:solidFill>
                  <a:schemeClr val="accent2">
                    <a:lumMod val="50000"/>
                  </a:schemeClr>
                </a:solidFill>
              </a:rPr>
              <a:t>из </a:t>
            </a:r>
            <a:r>
              <a:rPr lang="sr-Latn-CS" sz="1600" b="1" dirty="0" smtClean="0">
                <a:solidFill>
                  <a:schemeClr val="accent2">
                    <a:lumMod val="50000"/>
                  </a:schemeClr>
                </a:solidFill>
              </a:rPr>
              <a:t>III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) узима се у обзир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</a:rPr>
              <a:t>просек укупних прихода од продаје за период од претходне три године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или краћи период ако због датума оснивања, почетка обављања делатности, због реорганизације њихових делатности или других оправданих разлога нису доступни подаци за претходне три године и уколико из пословних пројекција тог лица произлази испуњеност прописаног услова.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40" grpId="0" build="allAtOnce" animBg="1"/>
      <p:bldP spid="41" grpId="0" build="allAtOnce" animBg="1"/>
      <p:bldP spid="43" grpId="0" build="allAtOnce" animBg="1"/>
      <p:bldP spid="5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304800"/>
            <a:ext cx="733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sr-Cyrl-C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СПРЕЧАВАЊЕ КОРУПЦИЈЕ И СУКОБА ИНТЕРЕСА</a:t>
            </a:r>
            <a:endParaRPr lang="x-none" sz="3600" b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aliborka\Desktop\MJ\Private\EI\Presentation\PP presentation\More imag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809185" cy="4343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3648" y="990601"/>
            <a:ext cx="69640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Cyrl-CS" dirty="0" smtClean="0">
                <a:latin typeface="+mj-lt"/>
              </a:rPr>
              <a:t> </a:t>
            </a:r>
            <a:r>
              <a:rPr lang="sr-Cyrl-CS" u="sng" dirty="0" smtClean="0">
                <a:latin typeface="+mj-lt"/>
              </a:rPr>
              <a:t>ИНТЕРНИ ПЛАН ЗА БОРБУ ПРОТИВ КОРУПЦИЈЕ</a:t>
            </a:r>
          </a:p>
          <a:p>
            <a:pPr algn="just">
              <a:buFont typeface="Wingdings" pitchFamily="2" charset="2"/>
              <a:buChar char="ü"/>
            </a:pPr>
            <a:endParaRPr lang="sr-Cyrl-CS" u="sng" dirty="0" smtClean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endParaRPr lang="sr-Cyrl-CS" dirty="0" smtClean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endParaRPr lang="sr-Cyrl-CS" dirty="0" smtClean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endParaRPr lang="sr-Cyrl-CS" dirty="0" smtClean="0">
              <a:latin typeface="+mj-lt"/>
            </a:endParaRPr>
          </a:p>
          <a:p>
            <a:pPr algn="just"/>
            <a:endParaRPr lang="sr-Cyrl-CS" dirty="0" smtClean="0">
              <a:latin typeface="+mj-lt"/>
            </a:endParaRPr>
          </a:p>
          <a:p>
            <a:pPr algn="just"/>
            <a:endParaRPr lang="sr-Cyrl-CS" dirty="0" smtClean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dirty="0" smtClean="0">
                <a:latin typeface="+mj-lt"/>
              </a:rPr>
              <a:t> </a:t>
            </a:r>
            <a:r>
              <a:rPr lang="sr-Cyrl-CS" u="sng" dirty="0" smtClean="0">
                <a:latin typeface="+mj-lt"/>
              </a:rPr>
              <a:t>ИНТЕРНИ АКТ</a:t>
            </a:r>
          </a:p>
          <a:p>
            <a:pPr algn="just">
              <a:buFont typeface="Wingdings" pitchFamily="2" charset="2"/>
              <a:buChar char="Ø"/>
            </a:pPr>
            <a:r>
              <a:rPr lang="sr-Cyrl-CS" dirty="0" smtClean="0">
                <a:latin typeface="+mj-lt"/>
              </a:rPr>
              <a:t>Наручиоци су дужни да интерни акт објаве на својој интернет страници.</a:t>
            </a:r>
          </a:p>
          <a:p>
            <a:pPr algn="just"/>
            <a:endParaRPr lang="sr-Cyrl-CS" dirty="0" smtClean="0">
              <a:latin typeface="+mj-lt"/>
            </a:endParaRPr>
          </a:p>
          <a:p>
            <a:pPr algn="just"/>
            <a:endParaRPr lang="sr-Cyrl-CS" dirty="0" smtClean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u="sng" dirty="0" smtClean="0">
                <a:latin typeface="+mj-lt"/>
              </a:rPr>
              <a:t>ПОСЕБНА СЛУЖБА ЗА КОНТРОЛУ </a:t>
            </a:r>
            <a:r>
              <a:rPr lang="sr-Cyrl-CS" u="sng" dirty="0" smtClean="0"/>
              <a:t>ПЛАНИРАЊА, СПРОВОЂЕЊА ПОСТУПКА И ИЗВРШЕЊА ЈАВНИХ НАБАВКИ</a:t>
            </a:r>
            <a:endParaRPr lang="sr-Cyrl-CS" u="sng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sr-Cyrl-CS" dirty="0" smtClean="0">
                <a:latin typeface="+mj-lt"/>
              </a:rPr>
              <a:t>Брисано!!!</a:t>
            </a:r>
            <a:endParaRPr lang="en-US" dirty="0" smtClean="0">
              <a:latin typeface="+mj-lt"/>
            </a:endParaRPr>
          </a:p>
          <a:p>
            <a:pPr algn="just"/>
            <a:endParaRPr lang="sr-Cyrl-CS" dirty="0" smtClean="0">
              <a:latin typeface="+mj-lt"/>
            </a:endParaRPr>
          </a:p>
          <a:p>
            <a:endParaRPr lang="sr-Cyrl-CS" strike="sngStrike" dirty="0" smtClean="0">
              <a:latin typeface="+mj-lt"/>
            </a:endParaRPr>
          </a:p>
          <a:p>
            <a:endParaRPr lang="sr-Cyrl-CS" strike="sngStrike" dirty="0" smtClean="0">
              <a:latin typeface="+mj-lt"/>
            </a:endParaRPr>
          </a:p>
          <a:p>
            <a:endParaRPr lang="sr-Latn-CS" dirty="0" smtClean="0">
              <a:latin typeface="+mj-lt"/>
            </a:endParaRPr>
          </a:p>
          <a:p>
            <a:endParaRPr lang="en-US" b="1" dirty="0" smtClean="0">
              <a:latin typeface="+mj-lt"/>
              <a:cs typeface="Times New Roman" pitchFamily="18" charset="0"/>
            </a:endParaRPr>
          </a:p>
          <a:p>
            <a:endParaRPr lang="sr-Cyrl-CS" u="sng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5656" y="1752600"/>
            <a:ext cx="6677744" cy="776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Управа за јавне набавке је дужна да у сарадњи са државним органом надлежним за борбу против корупције сачини план за борбу против корупције у јавним набавкама и достави Влади на усвајање.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1700808"/>
            <a:ext cx="667774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Управа за јавне набавке сачиниће модел интерног плана за спречавање корупције у јавним набавкама.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9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build="allAtOnce" animBg="1"/>
      <p:bldP spid="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3688" y="990601"/>
            <a:ext cx="66040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CS" sz="1600" dirty="0" smtClean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u="sng" dirty="0" smtClean="0">
                <a:latin typeface="+mj-lt"/>
              </a:rPr>
              <a:t>ПОВРЕДА КОНКУРЕНЦИЈЕ </a:t>
            </a:r>
            <a:r>
              <a:rPr lang="sr-Cyrl-CS" dirty="0" smtClean="0">
                <a:latin typeface="+mj-lt"/>
              </a:rPr>
              <a:t>– поступање након пријављивања</a:t>
            </a:r>
          </a:p>
          <a:p>
            <a:pPr algn="just"/>
            <a:r>
              <a:rPr lang="sr-Cyrl-CS" dirty="0" smtClean="0">
                <a:latin typeface="+mj-lt"/>
              </a:rPr>
              <a:t>Наручилац </a:t>
            </a:r>
            <a:r>
              <a:rPr lang="sr-Cyrl-CS" b="1" dirty="0" smtClean="0">
                <a:latin typeface="+mj-lt"/>
              </a:rPr>
              <a:t>може да настави поступак </a:t>
            </a:r>
            <a:r>
              <a:rPr lang="sr-Cyrl-CS" dirty="0" smtClean="0">
                <a:latin typeface="+mj-lt"/>
              </a:rPr>
              <a:t>јавне набавке, с тим да ће </a:t>
            </a:r>
            <a:r>
              <a:rPr lang="sr-Cyrl-CS" u="sng" dirty="0" smtClean="0">
                <a:latin typeface="+mj-lt"/>
              </a:rPr>
              <a:t>уговор</a:t>
            </a:r>
            <a:r>
              <a:rPr lang="sr-Cyrl-CS" dirty="0" smtClean="0">
                <a:latin typeface="+mj-lt"/>
              </a:rPr>
              <a:t>, уколико буде закључен са понуђачем за кога постоји сумња да је повредио конкуренцију, бити </a:t>
            </a:r>
            <a:r>
              <a:rPr lang="sr-Cyrl-CS" u="sng" dirty="0" smtClean="0">
                <a:latin typeface="+mj-lt"/>
              </a:rPr>
              <a:t>раскинут по сили закона уколико Комисија за заштиту конкуренције утврди постојање повреде конуренције</a:t>
            </a:r>
            <a:r>
              <a:rPr lang="sr-Cyrl-CS" dirty="0" smtClean="0">
                <a:latin typeface="+mj-lt"/>
              </a:rPr>
              <a:t>.</a:t>
            </a:r>
          </a:p>
          <a:p>
            <a:pPr algn="just"/>
            <a:endParaRPr lang="sr-Cyrl-CS" dirty="0" smtClean="0">
              <a:latin typeface="+mj-lt"/>
            </a:endParaRPr>
          </a:p>
          <a:p>
            <a:pPr algn="just"/>
            <a:endParaRPr lang="sr-Cyrl-CS" dirty="0" smtClean="0"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u="sng" dirty="0" smtClean="0">
                <a:latin typeface="+mj-lt"/>
              </a:rPr>
              <a:t>СУКОБ ИНТЕРЕСА</a:t>
            </a:r>
            <a:endParaRPr lang="en-US" u="sng" dirty="0" smtClean="0">
              <a:latin typeface="+mj-lt"/>
            </a:endParaRPr>
          </a:p>
          <a:p>
            <a:pPr algn="just"/>
            <a:r>
              <a:rPr lang="ru-RU" dirty="0" smtClean="0"/>
              <a:t>Забрана закључења уговора </a:t>
            </a:r>
            <a:r>
              <a:rPr lang="ru-RU" b="1" dirty="0" smtClean="0">
                <a:solidFill>
                  <a:srgbClr val="00B050"/>
                </a:solidFill>
              </a:rPr>
              <a:t>уколико је постојање сукоба интереса утицало или могло утицати на одлучивање у поступку јавне набавке.</a:t>
            </a:r>
            <a:endParaRPr lang="sr-Cyrl-CS" b="1" dirty="0" smtClean="0">
              <a:solidFill>
                <a:srgbClr val="00B050"/>
              </a:solidFill>
              <a:latin typeface="+mj-lt"/>
            </a:endParaRPr>
          </a:p>
          <a:p>
            <a:endParaRPr lang="sr-Cyrl-CS" sz="1600" strike="sngStrike" dirty="0" smtClean="0">
              <a:latin typeface="+mj-lt"/>
            </a:endParaRPr>
          </a:p>
          <a:p>
            <a:endParaRPr lang="sr-Cyrl-CS" sz="1600" strike="sngStrike" dirty="0" smtClean="0">
              <a:latin typeface="+mj-lt"/>
            </a:endParaRPr>
          </a:p>
          <a:p>
            <a:endParaRPr lang="sr-Latn-CS" sz="1600" dirty="0" smtClean="0">
              <a:latin typeface="+mj-lt"/>
            </a:endParaRPr>
          </a:p>
          <a:p>
            <a:endParaRPr lang="en-US" sz="1600" b="1" dirty="0" smtClean="0">
              <a:latin typeface="+mj-lt"/>
              <a:cs typeface="Times New Roman" pitchFamily="18" charset="0"/>
            </a:endParaRPr>
          </a:p>
          <a:p>
            <a:endParaRPr lang="sr-Cyrl-CS" sz="1600" u="sng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29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ПОСТУПЦИ ЈАВНЕ НАБАВКЕ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POSTUPC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057400"/>
            <a:ext cx="6821760" cy="4267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609600"/>
          </a:xfrm>
        </p:spPr>
        <p:txBody>
          <a:bodyPr>
            <a:noAutofit/>
          </a:bodyPr>
          <a:lstStyle/>
          <a:p>
            <a:pPr algn="ctr"/>
            <a:r>
              <a:rPr lang="sr-Cyrl-CS" sz="2800" b="1" u="sng" dirty="0" smtClean="0"/>
              <a:t>Највећи проблеми у примени ЗЈН: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6999166" cy="388144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n-US" sz="3200" dirty="0" smtClean="0"/>
          </a:p>
          <a:p>
            <a:pPr lvl="0" algn="just"/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трајање поступка јавне набавке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злоупотребе у подношењу захтева за заштиту права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све мање учешће понуђача у поступцима јавних набавки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неадекватност спровођења поступака јавних набавки за одређене набавке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крути захтеви у вези са планирањем набавки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CS" sz="3000" dirty="0" smtClean="0"/>
          </a:p>
          <a:p>
            <a:pPr algn="just">
              <a:buNone/>
            </a:pPr>
            <a:endParaRPr lang="sr-Cyrl-CS" dirty="0" smtClean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7A56-F3FC-49FB-BE4D-825E6D4EB7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72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x-non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валификациони поступак</a:t>
            </a:r>
            <a:endParaRPr 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65" y="1547018"/>
            <a:ext cx="7467600" cy="4525963"/>
          </a:xfrm>
        </p:spPr>
        <p:txBody>
          <a:bodyPr/>
          <a:lstStyle/>
          <a:p>
            <a:pPr marL="1947672" lvl="8" indent="0">
              <a:buNone/>
            </a:pP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1947672" lvl="8" indent="0">
              <a:buNone/>
            </a:pP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757516"/>
            <a:ext cx="36576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о признавању квалификације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2895600"/>
            <a:ext cx="36576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Искључење са листе кандидата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3793" y="4114800"/>
            <a:ext cx="36576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о искључењу са листе кандидата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5334000"/>
            <a:ext cx="3657599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 за подношење понуда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87810" y="1972400"/>
            <a:ext cx="978408" cy="48463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078076" y="3130149"/>
            <a:ext cx="978408" cy="48463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63866" y="4360213"/>
            <a:ext cx="978408" cy="48463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100737" y="5548884"/>
            <a:ext cx="978408" cy="48463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13558" y="1745226"/>
            <a:ext cx="3878041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Уместо достављања</a:t>
            </a:r>
          </a:p>
          <a:p>
            <a:pPr algn="ctr"/>
            <a:r>
              <a:rPr lang="x-none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Објава на Порталу јавних набавки и интернет страници</a:t>
            </a:r>
          </a:p>
          <a:p>
            <a:pPr algn="ctr"/>
            <a:endParaRPr lang="x-none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3558" y="2895600"/>
            <a:ext cx="3908175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кандидат престане да испуњава услове</a:t>
            </a:r>
          </a:p>
          <a:p>
            <a:pPr algn="ctr"/>
            <a:r>
              <a:rPr lang="x-none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 због негативне референце</a:t>
            </a:r>
          </a:p>
          <a:p>
            <a:pPr algn="ctr"/>
            <a:endParaRPr lang="x-none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66218" y="4114800"/>
            <a:ext cx="3908175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Достављање кандигатима + </a:t>
            </a:r>
            <a:r>
              <a:rPr lang="x-none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Објава на Порталу јавних набавки </a:t>
            </a:r>
            <a:r>
              <a:rPr lang="x-none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интернет страници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424" y="5334000"/>
            <a:ext cx="3908174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 кандидатима + Објава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x-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Порталу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јавних </a:t>
            </a:r>
            <a:r>
              <a:rPr lang="x-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набавки +</a:t>
            </a:r>
            <a:r>
              <a:rPr lang="x-none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интернет страници</a:t>
            </a:r>
            <a:endParaRPr lang="x-none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3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8600"/>
            <a:ext cx="7871792" cy="1143000"/>
          </a:xfrm>
        </p:spPr>
        <p:txBody>
          <a:bodyPr>
            <a:noAutofit/>
          </a:bodyPr>
          <a:lstStyle/>
          <a:p>
            <a:pPr algn="ctr"/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Преговарачки поступак са објављивањем позива за подношење понуда </a:t>
            </a:r>
            <a:endParaRPr lang="x-none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8080"/>
              </a:buClr>
            </a:pP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35. став 1. тачка 1)</a:t>
            </a:r>
          </a:p>
          <a:p>
            <a:pPr marL="448056" lvl="1" indent="0">
              <a:buClr>
                <a:srgbClr val="008080"/>
              </a:buClr>
              <a:buNone/>
            </a:pP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2200">
                <a:latin typeface="Times New Roman" panose="02020603050405020304" pitchFamily="18" charset="0"/>
                <a:cs typeface="Times New Roman" panose="02020603050405020304" pitchFamily="18" charset="0"/>
              </a:rPr>
              <a:t>Ако у отвореном, рестриктивном, квалификационом поступку или конкуретном дијалогу добије </a:t>
            </a:r>
            <a:r>
              <a:rPr lang="x-none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све неприхватљиве </a:t>
            </a:r>
            <a:r>
              <a:rPr lang="x-none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понуде</a:t>
            </a:r>
            <a:endParaRPr lang="sr-Cyrl-C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008080"/>
              </a:buClr>
            </a:pPr>
            <a:r>
              <a:rPr lang="x-none" sz="22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и </a:t>
            </a:r>
            <a:r>
              <a:rPr lang="x-none" sz="22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случају оквирног споразума </a:t>
            </a:r>
          </a:p>
          <a:p>
            <a:endParaRPr lang="x-none" sz="2200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8080"/>
              </a:buClr>
            </a:pP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35. став 1. тачка 2) </a:t>
            </a:r>
          </a:p>
          <a:p>
            <a:pPr marL="36576" indent="0">
              <a:buNone/>
            </a:pP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изузетним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случајевима када због природе добара, услуга или радова, као и ризика везаних за њих,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могуће унапред проценити </a:t>
            </a:r>
            <a:r>
              <a:rPr lang="sr-Cyrl-C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 јавне </a:t>
            </a:r>
            <a:r>
              <a:rPr lang="sr-Cyrl-C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</a:t>
            </a:r>
          </a:p>
          <a:p>
            <a:pPr lvl="1">
              <a:buClr>
                <a:srgbClr val="008080"/>
              </a:buClr>
            </a:pPr>
            <a:r>
              <a:rPr lang="sr-Cyrl-CS" sz="22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примењују се одредбе ЗЈН које се односе на процењену вредност</a:t>
            </a:r>
            <a:endParaRPr lang="sr-Cyrl-CS" sz="22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056" lvl="1" indent="0">
              <a:buNone/>
            </a:pPr>
            <a:endParaRPr lang="x-non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1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583760" cy="1143000"/>
          </a:xfrm>
        </p:spPr>
        <p:txBody>
          <a:bodyPr>
            <a:noAutofit/>
          </a:bodyPr>
          <a:lstStyle/>
          <a:p>
            <a:pPr algn="ctr"/>
            <a:r>
              <a:rPr lang="x-none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Преговарачки поступак без објављивања позива за подношење понуда </a:t>
            </a:r>
            <a:endParaRPr lang="x-none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190184" cy="4525963"/>
          </a:xfrm>
        </p:spPr>
        <p:txBody>
          <a:bodyPr>
            <a:noAutofit/>
          </a:bodyPr>
          <a:lstStyle/>
          <a:p>
            <a:pPr algn="just">
              <a:buClr>
                <a:srgbClr val="008080"/>
              </a:buClr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 1. тачка 1</a:t>
            </a: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48056" lvl="1" indent="0" algn="just">
              <a:buClr>
                <a:srgbClr val="008080"/>
              </a:buClr>
              <a:buNone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 отвореном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рестриктивном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поступку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добије 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једну понуду 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су</a:t>
            </a: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све не</a:t>
            </a:r>
            <a:r>
              <a:rPr lang="x-non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одговарајуће</a:t>
            </a:r>
            <a:endParaRPr lang="sr-Cyrl-C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008080"/>
              </a:buClr>
            </a:pPr>
            <a:r>
              <a:rPr lang="x-none" sz="1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и у случају оквирног споразума </a:t>
            </a:r>
            <a:endParaRPr lang="x-none" sz="1600" b="1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056" lvl="1" indent="0" algn="just">
              <a:buClr>
                <a:srgbClr val="008080"/>
              </a:buClr>
              <a:buNone/>
            </a:pPr>
            <a:endParaRPr lang="x-non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8080"/>
              </a:buClr>
            </a:pP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 став 1. тачка </a:t>
            </a: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и 5)</a:t>
            </a:r>
          </a:p>
          <a:p>
            <a:pPr marL="448056" lvl="1" indent="0" algn="just">
              <a:buClr>
                <a:srgbClr val="008080"/>
              </a:buClr>
              <a:buNone/>
            </a:pP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Додатне 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испоруке добара, додатне услуге и радови</a:t>
            </a:r>
          </a:p>
          <a:p>
            <a:pPr lvl="1" algn="just">
              <a:buClr>
                <a:srgbClr val="008080"/>
              </a:buClr>
            </a:pP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од првобитног уговора није протекло више од </a:t>
            </a:r>
            <a:r>
              <a:rPr lang="x-none" sz="16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године</a:t>
            </a:r>
          </a:p>
          <a:p>
            <a:pPr lvl="1" algn="just">
              <a:buClr>
                <a:srgbClr val="008080"/>
              </a:buClr>
            </a:pPr>
            <a:r>
              <a:rPr lang="x-none" sz="16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обзира на врсту претходно спроведеног поступка</a:t>
            </a:r>
            <a:endParaRPr lang="sr-Cyrl-CS" sz="1600" b="1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056" lvl="1" indent="0" algn="just">
              <a:buClr>
                <a:srgbClr val="008080"/>
              </a:buClr>
              <a:buNone/>
            </a:pPr>
            <a:endParaRPr lang="x-none" sz="16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8080"/>
              </a:buClr>
            </a:pP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36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став 1. тачка </a:t>
            </a:r>
            <a:r>
              <a:rPr lang="x-non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</a:p>
          <a:p>
            <a:pPr lvl="1" algn="just">
              <a:buClr>
                <a:srgbClr val="008080"/>
              </a:buClr>
            </a:pP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Набавка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добара под посебно повољним условима од понуђача који је у ликвидацији, (осим у принудној) или у стечају, </a:t>
            </a:r>
            <a:r>
              <a:rPr lang="sr-Cyrl-CS" sz="1600" strike="sngStrik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 сагласност осталих поверилаца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складу са прописима којима се уређује ликвидација и стечај привредних друштава </a:t>
            </a:r>
            <a:r>
              <a:rPr lang="sr-Cyrl-CS" sz="1600" strike="sngStrike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(усвојен план реорганизације).</a:t>
            </a:r>
            <a:endParaRPr lang="en-US" sz="1600" strike="sngStrike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8080"/>
              </a:buClr>
            </a:pP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8080"/>
              </a:buClr>
            </a:pP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056" lvl="1" indent="0" algn="just">
              <a:buClr>
                <a:srgbClr val="008080"/>
              </a:buClr>
              <a:buNone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x-non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5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494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Преговарачки поступак без објављивања позива за подношење понуда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28800"/>
            <a:ext cx="6745560" cy="3352800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endParaRPr lang="x-none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доношења одлуке о покретању преговарачког поступка, наручилац је дужан да </a:t>
            </a:r>
            <a:r>
              <a:rPr lang="sr-Cyrl-C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истовремено са слањем позива за подношење понуда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објави обавештење о покретању поступка које садржи податке из прилога 3Е и конкурсну документацију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1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 дијалог </a:t>
            </a:r>
            <a:endParaRPr 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828800"/>
            <a:ext cx="6686128" cy="3352800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6576" indent="0" algn="ctr">
              <a:buNone/>
            </a:pPr>
            <a:endParaRPr lang="x-none" sz="3200" b="1" dirty="0" smtClean="0"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x-none" sz="3200" b="1" smtClean="0">
                <a:cs typeface="Times New Roman" pitchFamily="18" charset="0"/>
              </a:rPr>
              <a:t>Пре </a:t>
            </a:r>
            <a:r>
              <a:rPr lang="x-none" sz="3200" b="1">
                <a:cs typeface="Times New Roman" pitchFamily="18" charset="0"/>
              </a:rPr>
              <a:t>покретања </a:t>
            </a:r>
            <a:r>
              <a:rPr lang="sr-Cyrl-CS" sz="3200" b="1" dirty="0">
                <a:cs typeface="Times New Roman" pitchFamily="18" charset="0"/>
              </a:rPr>
              <a:t>конкурентног дијалога ВИШЕ НИЈЕ ПОТРЕБНО </a:t>
            </a:r>
            <a:r>
              <a:rPr lang="x-none" sz="3200" b="1">
                <a:cs typeface="Times New Roman" pitchFamily="18" charset="0"/>
              </a:rPr>
              <a:t>прибавити сагласност Управе за јавне набавке</a:t>
            </a:r>
            <a:r>
              <a:rPr lang="sr-Cyrl-CS" sz="3200" b="1" dirty="0">
                <a:cs typeface="Times New Roman" pitchFamily="18" charset="0"/>
              </a:rPr>
              <a:t> </a:t>
            </a:r>
            <a:endParaRPr lang="en-US" sz="3600" b="1" dirty="0"/>
          </a:p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4818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91312"/>
          </a:xfrm>
        </p:spPr>
        <p:txBody>
          <a:bodyPr>
            <a:normAutofit/>
          </a:bodyPr>
          <a:lstStyle/>
          <a:p>
            <a:pPr algn="ctr"/>
            <a:r>
              <a:rPr lang="x-none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ЈАВНА НАБАВКА МАЛЕ ВРЕДНОСТИ</a:t>
            </a:r>
            <a:endParaRPr lang="x-non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5334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sr-Cyrl-CS" altLang="x-non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CS" altLang="x-none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Горње граничне вредности за јавне набавке мале вредности:</a:t>
            </a:r>
          </a:p>
          <a:p>
            <a:pPr marL="342900" indent="-342900" algn="just">
              <a:buNone/>
            </a:pPr>
            <a:endParaRPr lang="sr-Cyrl-CS" altLang="x-non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z="1600" smtClean="0"/>
              <a:pPr/>
              <a:t>25</a:t>
            </a:fld>
            <a:endParaRPr lang="en-US" sz="1600"/>
          </a:p>
        </p:txBody>
      </p:sp>
      <p:sp>
        <p:nvSpPr>
          <p:cNvPr id="5" name="Rounded Rectangle 4"/>
          <p:cNvSpPr/>
          <p:nvPr/>
        </p:nvSpPr>
        <p:spPr>
          <a:xfrm>
            <a:off x="1331640" y="914400"/>
            <a:ext cx="735516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lang="sr-Cyrl-CS" sz="1600" dirty="0" smtClean="0"/>
              <a:t>набавка истоврсних добара, услуга или радова чија је укупна процењена вредност на годишњем нивоу нижа од</a:t>
            </a:r>
            <a:r>
              <a:rPr lang="en-US" sz="1600" dirty="0" smtClean="0"/>
              <a:t> </a:t>
            </a:r>
            <a:r>
              <a:rPr lang="sr-Cyrl-CS" sz="1600" dirty="0" smtClean="0"/>
              <a:t>законом одређене вредности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1640" y="908720"/>
            <a:ext cx="7340352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lang="sr-Cyrl-CS" sz="1600" dirty="0" smtClean="0"/>
              <a:t>набавка чија процењена вредност није већа од вредности одређене законом, при чему ни укупна процењена вредност истоврсних набавки на годишњем нивоу није већа од те вредности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istem\Desktop\IDZJN Pics\3 fing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2286000" cy="914400"/>
          </a:xfrm>
          <a:prstGeom prst="rect">
            <a:avLst/>
          </a:prstGeom>
          <a:noFill/>
        </p:spPr>
      </p:pic>
      <p:pic>
        <p:nvPicPr>
          <p:cNvPr id="1027" name="Picture 3" descr="C:\Documents and Settings\Sistem\Desktop\IDZJN Pics\Less_than_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9800"/>
            <a:ext cx="1365647" cy="7635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2514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/>
              <a:t>милиона</a:t>
            </a:r>
            <a:endParaRPr lang="en-US" sz="1600" dirty="0"/>
          </a:p>
        </p:txBody>
      </p:sp>
      <p:pic>
        <p:nvPicPr>
          <p:cNvPr id="1029" name="Picture 5" descr="C:\Documents and Settings\Sistem\Desktop\IDZJN Pics\85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714375" cy="685800"/>
          </a:xfrm>
          <a:prstGeom prst="rect">
            <a:avLst/>
          </a:prstGeom>
          <a:noFill/>
        </p:spPr>
      </p:pic>
      <p:pic>
        <p:nvPicPr>
          <p:cNvPr id="1028" name="Picture 4" descr="C:\Documents and Settings\Sistem\Desktop\IDZJN Pics\Greater_than_symb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209800"/>
            <a:ext cx="1349375" cy="838200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19" name="Straight Connector 18"/>
          <p:cNvCxnSpPr/>
          <p:nvPr/>
        </p:nvCxnSpPr>
        <p:spPr>
          <a:xfrm rot="16200000" flipH="1">
            <a:off x="1333500" y="2400300"/>
            <a:ext cx="914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371600" y="2362200"/>
            <a:ext cx="9144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Documents and Settings\Sistem\Desktop\IDZJN Pics\854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76800"/>
            <a:ext cx="685800" cy="762000"/>
          </a:xfrm>
          <a:prstGeom prst="rect">
            <a:avLst/>
          </a:prstGeom>
          <a:noFill/>
        </p:spPr>
      </p:pic>
      <p:cxnSp>
        <p:nvCxnSpPr>
          <p:cNvPr id="36" name="Straight Arrow Connector 35"/>
          <p:cNvCxnSpPr>
            <a:endCxn id="42" idx="1"/>
          </p:cNvCxnSpPr>
          <p:nvPr/>
        </p:nvCxnSpPr>
        <p:spPr>
          <a:xfrm flipV="1">
            <a:off x="6629400" y="2730788"/>
            <a:ext cx="609600" cy="1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39000" y="2438400"/>
            <a:ext cx="12954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1600" dirty="0" smtClean="0"/>
              <a:t>класичан сектор</a:t>
            </a:r>
            <a:endParaRPr lang="en-US" sz="1600" dirty="0"/>
          </a:p>
        </p:txBody>
      </p:sp>
      <p:pic>
        <p:nvPicPr>
          <p:cNvPr id="57" name="Picture 4" descr="C:\Documents and Settings\Sistem\Desktop\IDZJN Pics\Greater_than_symb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505200"/>
            <a:ext cx="1349375" cy="838200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58" name="Straight Connector 57"/>
          <p:cNvCxnSpPr/>
          <p:nvPr/>
        </p:nvCxnSpPr>
        <p:spPr>
          <a:xfrm rot="16200000" flipH="1">
            <a:off x="1333500" y="3771900"/>
            <a:ext cx="914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1295400" y="3733800"/>
            <a:ext cx="9144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Documents and Settings\Sistem\Desktop\IDZJN Pics\5000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133600"/>
            <a:ext cx="3352800" cy="1295400"/>
          </a:xfrm>
          <a:prstGeom prst="rect">
            <a:avLst/>
          </a:prstGeom>
          <a:noFill/>
        </p:spPr>
      </p:pic>
      <p:pic>
        <p:nvPicPr>
          <p:cNvPr id="1033" name="Picture 9" descr="C:\Documents and Settings\Sistem\Desktop\IDZJN Pics\TES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2133600"/>
            <a:ext cx="3657600" cy="1295400"/>
          </a:xfrm>
          <a:prstGeom prst="rect">
            <a:avLst/>
          </a:prstGeom>
          <a:noFill/>
        </p:spPr>
      </p:pic>
      <p:sp>
        <p:nvSpPr>
          <p:cNvPr id="34" name="Oval 33"/>
          <p:cNvSpPr/>
          <p:nvPr/>
        </p:nvSpPr>
        <p:spPr>
          <a:xfrm>
            <a:off x="827584" y="2133600"/>
            <a:ext cx="5878016" cy="1219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629400" y="4114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010400" y="3505200"/>
            <a:ext cx="16002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1600" dirty="0" smtClean="0"/>
              <a:t>сектор водопривреде, енергетике, саобраћаја и пошт. услуга</a:t>
            </a:r>
            <a:endParaRPr lang="en-US" sz="1600" dirty="0"/>
          </a:p>
        </p:txBody>
      </p:sp>
      <p:pic>
        <p:nvPicPr>
          <p:cNvPr id="1035" name="Picture 11" descr="C:\Documents and Settings\Sistem\Desktop\IDZJN Pics\andri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3505201"/>
            <a:ext cx="3657600" cy="1219200"/>
          </a:xfrm>
          <a:prstGeom prst="rect">
            <a:avLst/>
          </a:prstGeom>
          <a:noFill/>
        </p:spPr>
      </p:pic>
      <p:sp>
        <p:nvSpPr>
          <p:cNvPr id="74" name="Oval 73"/>
          <p:cNvSpPr/>
          <p:nvPr/>
        </p:nvSpPr>
        <p:spPr>
          <a:xfrm>
            <a:off x="827584" y="3429000"/>
            <a:ext cx="5801816" cy="1219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TextBox 75"/>
          <p:cNvSpPr txBox="1"/>
          <p:nvPr/>
        </p:nvSpPr>
        <p:spPr>
          <a:xfrm>
            <a:off x="1143000" y="4876800"/>
            <a:ext cx="738944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здравствене и социјалне услуге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правне услуге (осим набавки правних услуга из члана 7.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ЗЈН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услуге хотела и ресторана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услуге образовања и услуге професионалног оспособљавања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услуге у областима рекреације, културе и спорта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87624" y="6237312"/>
            <a:ext cx="738944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r-Cyrl-C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ОБЗИРА НА ПРОЦЕЊЕНУ ВРЕДНОСТ ЈАВНЕ НАБАВКЕ !!!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7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 animBg="1"/>
      <p:bldP spid="6" grpId="0" build="allAtOnce" animBg="1"/>
      <p:bldP spid="9" grpId="0" build="allAtOnce"/>
      <p:bldP spid="42" grpId="0" build="allAtOnce" animBg="1"/>
      <p:bldP spid="34" grpId="0" animBg="1"/>
      <p:bldP spid="71" grpId="0" build="allAtOnce" animBg="1"/>
      <p:bldP spid="74" grpId="0" animBg="1"/>
      <p:bldP spid="76" grpId="0" build="p" animBg="1"/>
      <p:bldP spid="77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istem\Desktop\IDZJN Pics\4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5999"/>
            <a:ext cx="3048000" cy="1295401"/>
          </a:xfrm>
          <a:prstGeom prst="rect">
            <a:avLst/>
          </a:prstGeom>
          <a:noFill/>
        </p:spPr>
      </p:pic>
      <p:pic>
        <p:nvPicPr>
          <p:cNvPr id="21" name="Picture 3" descr="C:\Documents and Settings\Sistem\Desktop\IDZJN Pics\Less_than_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62200"/>
            <a:ext cx="1369839" cy="7635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4800"/>
            <a:ext cx="7272808" cy="591312"/>
          </a:xfr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sr-Cyrl-C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Вредности испод којих не постоји обавеза </a:t>
            </a:r>
            <a:br>
              <a:rPr lang="sr-Cyrl-C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спровођења поступка јавне набавке</a:t>
            </a:r>
            <a:endParaRPr lang="x-none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62400"/>
            <a:ext cx="7696200" cy="30480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</a:t>
            </a:r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илац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поступку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јавне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набавке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мале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вредности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z="1600" smtClean="0"/>
              <a:pPr/>
              <a:t>26</a:t>
            </a:fld>
            <a:endParaRPr lang="en-US" sz="1600"/>
          </a:p>
        </p:txBody>
      </p:sp>
      <p:sp>
        <p:nvSpPr>
          <p:cNvPr id="6" name="Rounded Rectangle 5"/>
          <p:cNvSpPr/>
          <p:nvPr/>
        </p:nvSpPr>
        <p:spPr>
          <a:xfrm>
            <a:off x="1187624" y="1143000"/>
            <a:ext cx="7422976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lang="sr-Cyrl-CS" sz="1600" dirty="0" smtClean="0"/>
              <a:t>набавка истоврсних добара, услуга или радова чија је укупна процењена вредност на годишњем нивоу нижа од</a:t>
            </a:r>
            <a:r>
              <a:rPr lang="en-US" sz="1600" dirty="0" smtClean="0"/>
              <a:t> </a:t>
            </a:r>
            <a:r>
              <a:rPr lang="sr-Cyrl-CS" sz="1600" dirty="0" smtClean="0"/>
              <a:t>законом одређене вредности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7624" y="1143000"/>
            <a:ext cx="7422976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r>
              <a:rPr lang="sr-Cyrl-CS" sz="1600" dirty="0" smtClean="0"/>
              <a:t>набавка чија процењена вредност није већа од вредности одређене законом,  а уколико ни укупна процењена вредност истоврсних набавки на годишњем нивоу није већа од те вредности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Sistem\Desktop\IDZJN Pics\Greater_than_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362200"/>
            <a:ext cx="1349375" cy="838200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8" name="Straight Connector 7"/>
          <p:cNvCxnSpPr/>
          <p:nvPr/>
        </p:nvCxnSpPr>
        <p:spPr>
          <a:xfrm rot="5400000">
            <a:off x="1371600" y="2514600"/>
            <a:ext cx="9144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1333500" y="2552700"/>
            <a:ext cx="914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Sistem\Desktop\IDZJN Pics\5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905000"/>
            <a:ext cx="3124200" cy="2133601"/>
          </a:xfrm>
          <a:prstGeom prst="rect">
            <a:avLst/>
          </a:prstGeom>
          <a:noFill/>
        </p:spPr>
      </p:pic>
      <p:pic>
        <p:nvPicPr>
          <p:cNvPr id="2051" name="Picture 3" descr="C:\Documents and Settings\Sistem\Desktop\IDZJN Pics\dosite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286000"/>
            <a:ext cx="3124200" cy="1371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516216" y="3933056"/>
            <a:ext cx="826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sr-Cyrl-C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3648" y="3933056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Нару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илац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поступку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јавне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набавке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мале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вредности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1640" y="4191000"/>
            <a:ext cx="6745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ајма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њ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обав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љ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ају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делатност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која је предмет јавне набавке и која су према сазнањима наручиоца способна да изврше набавку, да поднесу понуде и истовремено објављује позив за подношење понуда на Порталу јавних набавки и на својој интернет страници.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88224" y="3933056"/>
            <a:ext cx="161852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може да позове </a:t>
            </a:r>
            <a:endParaRPr lang="en-US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971800" y="4343400"/>
            <a:ext cx="5029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3048000" y="4267200"/>
            <a:ext cx="4876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47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 animBg="1"/>
      <p:bldP spid="5" grpId="0" build="allAtOnce" animBg="1"/>
      <p:bldP spid="13" grpId="0" build="allAtOnce"/>
      <p:bldP spid="14" grpId="0" build="allAtOnce"/>
      <p:bldP spid="17" grpId="0" build="allAtOnce"/>
      <p:bldP spid="15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04800"/>
            <a:ext cx="6817568" cy="1143000"/>
          </a:xfrm>
        </p:spPr>
        <p:txBody>
          <a:bodyPr>
            <a:noAutofit/>
          </a:bodyPr>
          <a:lstStyle/>
          <a:p>
            <a:pPr marL="514350" indent="-514350" algn="ctr"/>
            <a:r>
              <a:rPr lang="sr-Cyrl-C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sr-Cyrl-C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sr-Cyrl-C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sr-Cyrl-C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x-none" sz="28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x-none" sz="28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sr-Cyrl-C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ПОСЕБНИ ОБЛИЦИ ПОСТУПАКА ЈАВНЕ НАБАВКЕ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rec-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438400"/>
            <a:ext cx="6889576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1464" y="2365648"/>
            <a:ext cx="410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10000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отвореног или рестриктивног поступка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060848"/>
            <a:ext cx="6172200" cy="339824"/>
          </a:xfrm>
        </p:spPr>
        <p:txBody>
          <a:bodyPr>
            <a:normAutofit/>
          </a:bodyPr>
          <a:lstStyle/>
          <a:p>
            <a:pPr algn="l">
              <a:buSzPct val="110000"/>
              <a:buFont typeface="Wingdings" pitchFamily="2" charset="2"/>
              <a:buChar char="§"/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Закључује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 спроведеног: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7664" y="2365648"/>
            <a:ext cx="5224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отвореног или рестриктивног поступка</a:t>
            </a:r>
            <a:endParaRPr lang="en-US" strike="sngStrike" dirty="0"/>
          </a:p>
        </p:txBody>
      </p:sp>
      <p:sp>
        <p:nvSpPr>
          <p:cNvPr id="6" name="Rectangle 5"/>
          <p:cNvSpPr/>
          <p:nvPr/>
        </p:nvSpPr>
        <p:spPr>
          <a:xfrm>
            <a:off x="1259632" y="5013176"/>
            <a:ext cx="7585992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SzPct val="110000"/>
              <a:buFont typeface="Wingdings" pitchFamily="2" charset="2"/>
              <a:buChar char="§"/>
              <a:defRPr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 се закључивати 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>
              <a:buSzPct val="110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услуге из Прилога 1 - категорије 6 и 27 (финансијске услуге и друге услуге</a:t>
            </a:r>
          </a:p>
          <a:p>
            <a:pPr>
              <a:buSzPct val="110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радове за које се издаје грађевинска дозвола у смислу Закона о планирању и изградњи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1464" y="2746648"/>
            <a:ext cx="559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било ког поступка јавне набавке (из члана 31. ЗЈН)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3864" y="32038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110000"/>
              <a:buFont typeface="Wingdings" pitchFamily="2" charset="2"/>
              <a:buChar char="§"/>
            </a:pP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Закључује се са: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6664" y="3661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0" lvl="2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понуђачем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6664" y="4042048"/>
            <a:ext cx="3123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lvl="2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најмање 3 понуђача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6664" y="4042048"/>
            <a:ext cx="3123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lvl="2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x-none" strike="sngStrike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најмање 3 понуђача </a:t>
            </a:r>
            <a:endParaRPr lang="x-none" strike="sngStrik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6664" y="4423048"/>
            <a:ext cx="2693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lvl="2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sr-Cyrl-C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више понуђача</a:t>
            </a:r>
            <a:r>
              <a:rPr lang="x-none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8237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3571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8143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2715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7287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2621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7955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3289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7861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3195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8529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3863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8"/>
          <p:cNvGrpSpPr/>
          <p:nvPr/>
        </p:nvGrpSpPr>
        <p:grpSpPr>
          <a:xfrm>
            <a:off x="1403648" y="404664"/>
            <a:ext cx="6705600" cy="609600"/>
            <a:chOff x="0" y="39917"/>
            <a:chExt cx="6705600" cy="834564"/>
          </a:xfrm>
        </p:grpSpPr>
        <p:sp>
          <p:nvSpPr>
            <p:cNvPr id="30" name="Rounded Rectangle 29"/>
            <p:cNvSpPr/>
            <p:nvPr/>
          </p:nvSpPr>
          <p:spPr>
            <a:xfrm>
              <a:off x="0" y="39917"/>
              <a:ext cx="6705600" cy="8345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40740" y="80657"/>
              <a:ext cx="6624120" cy="753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3400" kern="1200" dirty="0" smtClean="0"/>
                <a:t>Оквирни споразум</a:t>
              </a:r>
              <a:endParaRPr lang="x-none" sz="3400" kern="12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87624" y="1066800"/>
            <a:ext cx="6889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1600" b="1" i="1" dirty="0" smtClean="0">
                <a:latin typeface="Times New Roman" pitchFamily="18" charset="0"/>
                <a:cs typeface="Times New Roman" pitchFamily="18" charset="0"/>
              </a:rPr>
              <a:t>Дефиниција: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споразум између једног или више наручилаца и једног или више понуђача 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чија је сврха утврђивање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услова уговор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 који ће се доде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љивати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 током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одређеног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 периода,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а који се односе на цене и, где је то прикладно, на количине.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68435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3769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757964" y="5223148"/>
            <a:ext cx="1295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64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 build="allAtOnce"/>
      <p:bldP spid="5" grpId="0" build="allAtOnce"/>
      <p:bldP spid="6" grpId="0" build="allAtOnce" animBg="1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3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202225732"/>
              </p:ext>
            </p:extLst>
          </p:nvPr>
        </p:nvGraphicFramePr>
        <p:xfrm>
          <a:off x="1331640" y="304800"/>
          <a:ext cx="7128792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429587" cy="476250"/>
          </a:xfrm>
        </p:spPr>
        <p:txBody>
          <a:bodyPr/>
          <a:lstStyle/>
          <a:p>
            <a:fld id="{7169F59C-0C7B-4C48-94D7-2B9C5247B2C7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idx="1"/>
          </p:nvPr>
        </p:nvGraphicFramePr>
        <p:xfrm>
          <a:off x="1331640" y="1340768"/>
          <a:ext cx="7132984" cy="5300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41919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91A09A-D223-4EF1-B450-B6E1E2A86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191A09A-D223-4EF1-B450-B6E1E2A86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1845B-DA23-49DD-B72D-3621A9F89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EF41845B-DA23-49DD-B72D-3621A9F89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519247-D769-4255-944F-D6A316C1A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8519247-D769-4255-944F-D6A316C1A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5E0BCA-3612-4F09-BB77-4097EDFC7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865E0BCA-3612-4F09-BB77-4097EDFC7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B2BAAE-7080-41DA-A698-D57B2E6E2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5B2BAAE-7080-41DA-A698-D57B2E6E2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141201-6881-4851-B8B4-37CF31804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F0141201-6881-4851-B8B4-37CF31804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6A8633-0D9A-4E96-82EC-28E4E8558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06A8633-0D9A-4E96-82EC-28E4E8558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883741-35D6-454A-AB37-515F24FC1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CE883741-35D6-454A-AB37-515F24FC1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93C629-77B9-47E3-9747-BADEEA8C0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7F93C629-77B9-47E3-9747-BADEEA8C0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440764-2985-424B-B13C-DD2EB70B9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A6440764-2985-424B-B13C-DD2EB70B9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609600"/>
          </a:xfrm>
        </p:spPr>
        <p:txBody>
          <a:bodyPr>
            <a:noAutofit/>
          </a:bodyPr>
          <a:lstStyle/>
          <a:p>
            <a:pPr lvl="0" algn="ctr"/>
            <a:r>
              <a:rPr lang="sr-Cyrl-CS" sz="2800" b="1" u="sng" dirty="0" smtClean="0"/>
              <a:t>Очекивани ефекти измена и допуна ЗЈН: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52600"/>
            <a:ext cx="6850958" cy="388144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повећање ефикасности и економичности поступака јавних набавки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јачање транспарентности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јачање интензитета конкуренције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усклађивање са новим директивама у области јавних набавки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C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7A56-F3FC-49FB-BE4D-825E6D4EB7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499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190184" cy="9531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Закључење уговора о јавној набавци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основу оквирног споразума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5949280"/>
            <a:ext cx="792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објављивање одлуке о додели уговора на Порталу јавних набавки и на својој интернет страници наручиоца (</a:t>
            </a:r>
            <a:r>
              <a:rPr lang="sr-Cyrl-CS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више добављача)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95600" y="13716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1066800"/>
            <a:ext cx="4648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основу услова предвиђених оквирним споразумом и понуде достављене у поступку јавне набавке за закључење оквирног споразума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2209800"/>
            <a:ext cx="4648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према условима за доделу уговора утврђеним у оквирном споразуму, на основу већ достављених понуда добављача, без поновног отварања конкуренције међу добављачима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3352800"/>
            <a:ext cx="4648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поновним отварањем конкуренције међу добављачима, ако оквирним споразумом нису утврђени сви услови за доделу </a:t>
            </a:r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уговора</a:t>
            </a:r>
          </a:p>
        </p:txBody>
      </p:sp>
      <p:sp>
        <p:nvSpPr>
          <p:cNvPr id="20" name="Bent Arrow 19"/>
          <p:cNvSpPr/>
          <p:nvPr/>
        </p:nvSpPr>
        <p:spPr>
          <a:xfrm>
            <a:off x="2590800" y="2438400"/>
            <a:ext cx="1066800" cy="76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flipV="1">
            <a:off x="2667000" y="3276600"/>
            <a:ext cx="990600" cy="762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" y="2514600"/>
            <a:ext cx="2438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Оквирни споразум са ВИШЕ добављача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4343400"/>
            <a:ext cx="2057400" cy="15696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Упућивање позива свим добављачима са којима је закључен оквирни споразум да поднесу понуду</a:t>
            </a:r>
          </a:p>
        </p:txBody>
      </p:sp>
      <p:sp>
        <p:nvSpPr>
          <p:cNvPr id="11" name="Oval 10"/>
          <p:cNvSpPr/>
          <p:nvPr/>
        </p:nvSpPr>
        <p:spPr>
          <a:xfrm>
            <a:off x="533400" y="990600"/>
            <a:ext cx="2438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Оквирни споразум са ЈЕДНИМ добављачем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14600" y="4800600"/>
            <a:ext cx="1371600" cy="107721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примерени рок за подношење понуда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38600" y="4800600"/>
            <a:ext cx="1981200" cy="107721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понуде се не отварају пре истека рока за подношење понуда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96000" y="4572000"/>
            <a:ext cx="2209800" cy="132343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додела уговора  најповољнијој понуди на основу критеријума наведених у КД</a:t>
            </a:r>
          </a:p>
          <a:p>
            <a:pPr algn="ctr"/>
            <a:r>
              <a:rPr lang="ru-RU" sz="1600" dirty="0" smtClean="0"/>
              <a:t>за оквирни споразум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438400" y="4343400"/>
            <a:ext cx="25146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352800" y="4343400"/>
            <a:ext cx="1676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0"/>
          </p:cNvCxnSpPr>
          <p:nvPr/>
        </p:nvCxnSpPr>
        <p:spPr>
          <a:xfrm rot="5400000" flipH="1" flipV="1">
            <a:off x="4800600" y="4572000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5029200" y="4343400"/>
            <a:ext cx="1905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4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2" grpId="0" animBg="1"/>
      <p:bldP spid="13" grpId="0" build="allAtOnce" animBg="1"/>
      <p:bldP spid="15" grpId="0" build="allAtOnce" animBg="1"/>
      <p:bldP spid="16" grpId="0" build="allAtOnce" animBg="1"/>
      <p:bldP spid="20" grpId="0" animBg="1"/>
      <p:bldP spid="23" grpId="0" animBg="1"/>
      <p:bldP spid="14" grpId="0" build="allAtOnce" animBg="1"/>
      <p:bldP spid="24" grpId="0" build="allAtOnce" animBg="1"/>
      <p:bldP spid="11" grpId="0" build="allAtOnce" animBg="1"/>
      <p:bldP spid="34" grpId="0" build="allAtOnce" animBg="1"/>
      <p:bldP spid="35" grpId="0" build="allAtOnce" animBg="1"/>
      <p:bldP spid="36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04800"/>
            <a:ext cx="6372944" cy="1981200"/>
          </a:xfrm>
        </p:spPr>
        <p:txBody>
          <a:bodyPr>
            <a:normAutofit/>
          </a:bodyPr>
          <a:lstStyle/>
          <a:p>
            <a:pPr algn="ctr"/>
            <a:endParaRPr lang="x-none" sz="2800" dirty="0" smtClean="0">
              <a:solidFill>
                <a:schemeClr val="tx1"/>
              </a:solidFill>
            </a:endParaRPr>
          </a:p>
          <a:p>
            <a:pPr marL="514350" indent="-514350" algn="ctr"/>
            <a:r>
              <a:rPr lang="sr-Cyrl-CS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ЦЕНТРАЛИЗОВАНЕ ЈАВНЕ НАБАВКЕ</a:t>
            </a:r>
            <a:endParaRPr lang="x-none" sz="4200" b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2817" name="Picture 1" descr="C:\Documents and Settings\daliborka\Desktop\NISPIC\516199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38400"/>
            <a:ext cx="6084911" cy="3429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3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rot="5400000">
            <a:off x="887016" y="3761656"/>
            <a:ext cx="10668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334962"/>
          </a:xfrm>
        </p:spPr>
        <p:txBody>
          <a:bodyPr>
            <a:noAutofit/>
          </a:bodyPr>
          <a:lstStyle/>
          <a:p>
            <a:pPr algn="ctr"/>
            <a:r>
              <a:rPr lang="sr-Cyrl-C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Тело за централизоване јавне набавке </a:t>
            </a:r>
            <a:endParaRPr lang="x-none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816" y="743818"/>
            <a:ext cx="7628656" cy="1752600"/>
          </a:xfrm>
        </p:spPr>
        <p:txBody>
          <a:bodyPr>
            <a:normAutofit fontScale="85000" lnSpcReduction="10000"/>
          </a:bodyPr>
          <a:lstStyle/>
          <a:p>
            <a:pPr indent="-342900" algn="just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endParaRPr lang="x-none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Тело за централизоване набавке је дужно да поступак јавне набавке обликује</a:t>
            </a:r>
          </a:p>
          <a:p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Тело за централизоване јавне набавке може бити образовано од стране више наручилаца.</a:t>
            </a:r>
            <a:endParaRPr lang="en-US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1800" b="1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x-none" sz="1800" dirty="0">
              <a:latin typeface="Times New Roman" pitchFamily="18" charset="0"/>
              <a:cs typeface="Times New Roman" pitchFamily="18" charset="0"/>
            </a:endParaRPr>
          </a:p>
          <a:p>
            <a:endParaRPr lang="x-none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2816" y="1277218"/>
            <a:ext cx="3962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партијама када год је то могуће</a:t>
            </a:r>
            <a:endParaRPr lang="en-US" sz="17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1816" y="1277218"/>
            <a:ext cx="40386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начин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700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омогући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учешће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700" dirty="0" smtClean="0">
                <a:latin typeface="Times New Roman" pitchFamily="18" charset="0"/>
                <a:cs typeface="Times New Roman" pitchFamily="18" charset="0"/>
              </a:rPr>
              <a:t>МСП.</a:t>
            </a:r>
            <a:endParaRPr lang="en-US" sz="1700" dirty="0"/>
          </a:p>
        </p:txBody>
      </p:sp>
      <p:sp>
        <p:nvSpPr>
          <p:cNvPr id="11" name="Rectangle 10"/>
          <p:cNvSpPr/>
          <p:nvPr/>
        </p:nvSpPr>
        <p:spPr>
          <a:xfrm>
            <a:off x="1115616" y="3685456"/>
            <a:ext cx="784860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x-none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Врста поступка</a:t>
            </a:r>
          </a:p>
          <a:p>
            <a:pPr algn="just">
              <a:buClr>
                <a:schemeClr val="accent3"/>
              </a:buClr>
              <a:buFontTx/>
              <a:buChar char="-"/>
              <a:defRPr/>
            </a:pP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отворени и рестриктивни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поступак</a:t>
            </a: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зузетно 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преговарачки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поступак са објављивањем позива за подношење понуда</a:t>
            </a:r>
            <a:endParaRPr lang="sr-Cyrl-C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91816" y="2694856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Управа за заједничке послове репубичких органа (УЗЗПРО)</a:t>
            </a:r>
            <a:endParaRPr kumimoji="0" lang="x-none" sz="2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306116" y="3799756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763316" y="3799756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258616" y="3837856"/>
            <a:ext cx="99060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830116" y="3799756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401616" y="3761656"/>
            <a:ext cx="11430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001816" y="3837856"/>
            <a:ext cx="10668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687616" y="3761656"/>
            <a:ext cx="11430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935016" y="3837856"/>
            <a:ext cx="10668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468416" y="3837856"/>
            <a:ext cx="10668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297216" y="3837856"/>
            <a:ext cx="10668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754416" y="3761656"/>
            <a:ext cx="11430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64016" y="3761656"/>
            <a:ext cx="11430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973616" y="3761656"/>
            <a:ext cx="11430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39416" y="3609256"/>
            <a:ext cx="79248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УЗЗПРО приликом спровођења централизоавних јавних набавки може  покренути било који поступак јавне набавке  (из члана 31. ЗЈН)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39416" y="5133256"/>
            <a:ext cx="7924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x-none" sz="17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централизованих набавки </a:t>
            </a:r>
          </a:p>
          <a:p>
            <a:pPr marL="0" lvl="1" indent="0" algn="just">
              <a:buClr>
                <a:schemeClr val="accent3"/>
              </a:buClr>
              <a:buNone/>
              <a:defRPr/>
            </a:pPr>
            <a:r>
              <a:rPr lang="x-none" sz="1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 и услуге из Прилога 2 / Радови за које се не издаје грађевинска дозвола</a:t>
            </a:r>
            <a:endParaRPr lang="ru-RU" altLang="x-none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15616" y="4980856"/>
            <a:ext cx="7772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700" strike="sngStrik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дозвола</a:t>
            </a:r>
            <a:endParaRPr lang="en-US" sz="1700" strike="sngStrike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15616" y="5742856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Списак предмета </a:t>
            </a:r>
            <a:r>
              <a:rPr lang="sr-Cyrl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одредила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Влада</a:t>
            </a:r>
            <a:r>
              <a:rPr lang="sr-Cyrl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подзаконским актом.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115616" y="5590456"/>
            <a:ext cx="7315200" cy="158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42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allAtOnce"/>
      <p:bldP spid="9" grpId="0" build="allAtOnce"/>
      <p:bldP spid="11" grpId="0" build="allAtOnce" animBg="1"/>
      <p:bldP spid="12" grpId="0" build="allAtOnce"/>
      <p:bldP spid="28" grpId="0" build="allAtOnce" animBg="1"/>
      <p:bldP spid="29" grpId="0" build="allAtOnce"/>
      <p:bldP spid="48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497898"/>
          </a:xfrm>
        </p:spPr>
        <p:txBody>
          <a:bodyPr/>
          <a:lstStyle/>
          <a:p>
            <a:fld id="{B6F15528-21DE-4FAA-801E-634DDDAF4B2B}" type="slidenum">
              <a:rPr lang="en-US" sz="1800" smtClean="0"/>
              <a:pPr/>
              <a:t>33</a:t>
            </a:fld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1475656" y="3581400"/>
            <a:ext cx="6906344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C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одлуку наручиоца, односно споразум наручилаца  о образовању тела за централилзоване јавне набавке и на одлуку о заједничком спровођењу јавне набавке ВИШЕ СЕ НЕ ТРАЖИ САГЛАСНОСТ Управе за јавне набавке !!!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761999"/>
            <a:ext cx="7924800" cy="519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Спровођење поступка јавне набавке од стране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више</a:t>
            </a:r>
            <a:r>
              <a:rPr kumimoji="0" lang="sr-Cyrl-C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наручи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</a:t>
            </a:r>
            <a:r>
              <a:rPr kumimoji="0" lang="sr-Cyrl-C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ца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1905000"/>
            <a:ext cx="7198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Више наручилаца имају могућност да заједнички спроведу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одређени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поступак јавне набавке </a:t>
            </a:r>
            <a:r>
              <a:rPr lang="sr-Cyrl-C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или један наручилац може </a:t>
            </a:r>
            <a:r>
              <a:rPr lang="sr-Cyrl-C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овластити</a:t>
            </a:r>
            <a:r>
              <a:rPr lang="sr-Cyrl-C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другог наручиоца </a:t>
            </a:r>
            <a:r>
              <a:rPr lang="sr-Cyrl-C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 у његово име и за његов рачун</a:t>
            </a:r>
            <a:r>
              <a:rPr lang="sr-Cyrl-C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спроведе поступак јавне набавке или предузме одређене радње у том поступку.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/>
      <p:bldP spid="7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7643866" cy="5286412"/>
          </a:xfrm>
        </p:spPr>
        <p:txBody>
          <a:bodyPr>
            <a:noAutofit/>
          </a:bodyPr>
          <a:lstStyle/>
          <a:p>
            <a:r>
              <a:rPr lang="sr-Cyrl-CS" sz="20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500042"/>
            <a:ext cx="6524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sr-Latn-C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НАБАВКИ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1472" y="1285860"/>
            <a:ext cx="7429552" cy="654350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Sistem\Desktop\EI\Presentation\PP presentation\Images\comm_pla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71600"/>
            <a:ext cx="6192688" cy="498635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260648"/>
            <a:ext cx="7061048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95396" y="1632248"/>
            <a:ext cx="2143140" cy="82390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ЈАВНИХ НАБАВКИ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>
          <a:xfrm flipH="1" flipV="1">
            <a:off x="2485996" y="946448"/>
            <a:ext cx="381000" cy="67626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3" name="Up Arrow 22"/>
          <p:cNvSpPr/>
          <p:nvPr/>
        </p:nvSpPr>
        <p:spPr>
          <a:xfrm flipH="1" flipV="1">
            <a:off x="5914996" y="946448"/>
            <a:ext cx="381000" cy="67626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14844" y="1632248"/>
            <a:ext cx="3214710" cy="823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ПЛАН НАБАВКИ НА КОЈЕ СЕ ЗАКОН НЕ ПРИМЕЊУЈЕ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14844" y="1632248"/>
            <a:ext cx="3214710" cy="8239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НАБАВКИ НА КОЈЕ СЕ ЗАКОН НЕ ПРИМЕЊУЈЕ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381596" y="1556048"/>
            <a:ext cx="1333512" cy="971544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500662" y="1527460"/>
            <a:ext cx="1495420" cy="107157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81196" y="336848"/>
            <a:ext cx="487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                  НАБАВКИ</a:t>
            </a:r>
            <a:endParaRPr lang="en-US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43274" y="336848"/>
            <a:ext cx="1421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ЈАВНИХ</a:t>
            </a:r>
            <a:endParaRPr lang="en-US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57396" y="170138"/>
            <a:ext cx="4724400" cy="838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495396" y="1632248"/>
            <a:ext cx="2143140" cy="82390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ЈАВНИХ НАБАВКИ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2944" y="2741906"/>
            <a:ext cx="764386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је дужан да до 31.  јануара донесе план набавки.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214382" y="3884914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је дужан да план јавних набавки у року о десет дана од дана доношења:</a:t>
            </a:r>
          </a:p>
        </p:txBody>
      </p:sp>
      <p:cxnSp>
        <p:nvCxnSpPr>
          <p:cNvPr id="49" name="Straight Connector 48"/>
          <p:cNvCxnSpPr>
            <a:stCxn id="46" idx="1"/>
          </p:cNvCxnSpPr>
          <p:nvPr/>
        </p:nvCxnSpPr>
        <p:spPr>
          <a:xfrm>
            <a:off x="1142944" y="2926572"/>
            <a:ext cx="7389496" cy="7038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214382" y="4599294"/>
            <a:ext cx="2190600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УЈН и ДРИ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54"/>
          <p:cNvCxnSpPr>
            <a:stCxn id="53" idx="1"/>
          </p:cNvCxnSpPr>
          <p:nvPr/>
        </p:nvCxnSpPr>
        <p:spPr>
          <a:xfrm rot="10800000" flipH="1" flipV="1">
            <a:off x="1214382" y="4783960"/>
            <a:ext cx="2057400" cy="4393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42944" y="4599294"/>
            <a:ext cx="3535199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објави на Порталу јавних набавки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42944" y="5099360"/>
            <a:ext cx="7886728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Ако поједини подаци из плана јавних набавки представљају пословну тајну у смислу Закона о заштити пословне тајне или Закона о тајности података, ти подаци из плана се неће објавити, али ће у том случају наручилац план јавних набавки у изворном облику доставти Управи за јавне набавке и Државној ревизорској институцији.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sr-Cyrl-C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sr-Cyrl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2944" y="3241972"/>
            <a:ext cx="7643866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Наручилац је дужан да до 31. марта текуће године, сачини извештај о извршењу плана набавки за претходну годину,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043608" y="3212976"/>
            <a:ext cx="7560840" cy="72008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043608" y="3212976"/>
            <a:ext cx="7704856" cy="72008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  <p:bldP spid="15" grpId="0" animBg="1"/>
      <p:bldP spid="23" grpId="0" animBg="1"/>
      <p:bldP spid="24" grpId="0" build="allAtOnce" animBg="1"/>
      <p:bldP spid="25" grpId="0" build="allAtOnce" animBg="1"/>
      <p:bldP spid="33" grpId="0" build="allAtOnce"/>
      <p:bldP spid="35" grpId="0" animBg="1"/>
      <p:bldP spid="39" grpId="0" build="allAtOnce" animBg="1"/>
      <p:bldP spid="46" grpId="0" build="allAtOnce" animBg="1"/>
      <p:bldP spid="47" grpId="0" build="allAtOnce"/>
      <p:bldP spid="53" grpId="0" build="allAtOnce" animBg="1"/>
      <p:bldP spid="61" grpId="0" build="allAtOnce" animBg="1"/>
      <p:bldP spid="65" grpId="0" build="allAtOnce" animBg="1"/>
      <p:bldP spid="32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560840" cy="715962"/>
          </a:xfrm>
        </p:spPr>
        <p:txBody>
          <a:bodyPr>
            <a:normAutofit/>
          </a:bodyPr>
          <a:lstStyle/>
          <a:p>
            <a:pPr algn="ctr"/>
            <a:r>
              <a:rPr lang="sr-Cyrl-C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 И ДОПУНЕ </a:t>
            </a:r>
            <a:r>
              <a:rPr lang="x-none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ПЛАНА</a:t>
            </a:r>
            <a:endParaRPr lang="x-non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574704"/>
            <a:ext cx="7772400" cy="381001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sr-Latn-CS" altLang="en-US" sz="1800" dirty="0" smtClean="0">
                <a:latin typeface="Times New Roman" pitchFamily="18" charset="0"/>
                <a:cs typeface="Times New Roman" pitchFamily="18" charset="0"/>
              </a:rPr>
              <a:t>Измене </a:t>
            </a:r>
            <a:r>
              <a:rPr lang="sr-Latn-CS" altLang="en-US" sz="1800" dirty="0">
                <a:latin typeface="Times New Roman" pitchFamily="18" charset="0"/>
                <a:cs typeface="Times New Roman" pitchFamily="18" charset="0"/>
              </a:rPr>
              <a:t>и допуне плана набавки </a:t>
            </a:r>
            <a:r>
              <a:rPr lang="sr-Latn-CS" altLang="en-US" sz="1800" dirty="0" smtClean="0">
                <a:latin typeface="Times New Roman" pitchFamily="18" charset="0"/>
                <a:cs typeface="Times New Roman" pitchFamily="18" charset="0"/>
              </a:rPr>
              <a:t>наручилац</a:t>
            </a:r>
            <a:r>
              <a:rPr lang="sr-Cyrl-C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altLang="en-US" sz="1800" dirty="0" smtClean="0">
                <a:latin typeface="Times New Roman" pitchFamily="18" charset="0"/>
                <a:cs typeface="Times New Roman" pitchFamily="18" charset="0"/>
              </a:rPr>
              <a:t>најкасније </a:t>
            </a:r>
            <a:r>
              <a:rPr lang="sr-Cyrl-CS" altLang="en-US" sz="1800" dirty="0" smtClean="0">
                <a:latin typeface="Times New Roman" pitchFamily="18" charset="0"/>
                <a:cs typeface="Times New Roman" pitchFamily="18" charset="0"/>
              </a:rPr>
              <a:t>у року од </a:t>
            </a:r>
            <a:r>
              <a:rPr lang="sr-Latn-CS" altLang="en-US" sz="1800" dirty="0" smtClean="0">
                <a:latin typeface="Times New Roman" pitchFamily="18" charset="0"/>
                <a:cs typeface="Times New Roman" pitchFamily="18" charset="0"/>
              </a:rPr>
              <a:t>10 дана</a:t>
            </a:r>
            <a:r>
              <a:rPr lang="sr-Cyrl-CS" alt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x-none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755304"/>
            <a:ext cx="7772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buFont typeface="Courier New" pitchFamily="49" charset="0"/>
              <a:buChar char="o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Наручилац може изменити план набавки у случају ребаланса буџета, односно финансијског плана.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665" name="Rectangle 1"/>
          <p:cNvSpPr>
            <a:spLocks noChangeArrowheads="1"/>
          </p:cNvSpPr>
          <p:nvPr/>
        </p:nvSpPr>
        <p:spPr bwMode="auto">
          <a:xfrm>
            <a:off x="1043608" y="764704"/>
            <a:ext cx="7772400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>
                <a:tab pos="900113" algn="l"/>
              </a:tabLst>
            </a:pPr>
            <a:r>
              <a:rPr lang="sr-Cyrl-C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Првобитно планирана средства за одређену јавну набавку не могу се повећати за више од 10 %, осим у случају елементарних непогода, хаварија или ванредних догађаја чије наступање не зависи од воље наручиоца.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3584104"/>
            <a:ext cx="7772400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Изменом и допуном плана јавних набавки сматра се измена у погледу повећања процењене вредности јавне набавке за више од 10%, измена предмета јавне набавке, односно планирање нове јавне набавке.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2593504"/>
            <a:ext cx="7772400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Не постоје ограничења за измену и допуну плана јавних набавки, а допуштеност измена и допуна условљена је поштовањем осталих одредаба ЗЈН и других позитивних прописа.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043608" y="536104"/>
            <a:ext cx="7848600" cy="2057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1208" y="536104"/>
            <a:ext cx="7848600" cy="2057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19808" y="4955704"/>
            <a:ext cx="2280368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доставља УЈН и ДРИ</a:t>
            </a:r>
            <a:endParaRPr lang="en-US" dirty="0"/>
          </a:p>
        </p:txBody>
      </p:sp>
      <p:cxnSp>
        <p:nvCxnSpPr>
          <p:cNvPr id="16" name="Straight Connector 15"/>
          <p:cNvCxnSpPr>
            <a:endCxn id="15" idx="3"/>
          </p:cNvCxnSpPr>
          <p:nvPr/>
        </p:nvCxnSpPr>
        <p:spPr>
          <a:xfrm>
            <a:off x="1119808" y="5108104"/>
            <a:ext cx="2280368" cy="3226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19808" y="4955704"/>
            <a:ext cx="3985643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објављује на Порталу јавних набавки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19808" y="5565304"/>
            <a:ext cx="7467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Одредбе које се односе на План јавних набавки (доношење, садржај, измене и допуне - члан 51. ЗЈН) у примени су од 01.01.2016. године</a:t>
            </a:r>
            <a:endParaRPr lang="sr-Cyrl-C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92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16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1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 animBg="1"/>
      <p:bldP spid="241665" grpId="0" build="allAtOnce" animBg="1"/>
      <p:bldP spid="7" grpId="0" build="allAtOnce" animBg="1"/>
      <p:bldP spid="8" grpId="0" build="allAtOnce" animBg="1"/>
      <p:bldP spid="15" grpId="0" build="allAtOnce" animBg="1"/>
      <p:bldP spid="14" grpId="0" build="allAtOnce" animBg="1"/>
      <p:bldP spid="17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marL="0" indent="0" algn="ctr">
              <a:defRPr/>
            </a:pPr>
            <a:r>
              <a:rPr lang="x-none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</a:t>
            </a:r>
            <a:r>
              <a:rPr lang="sr-Cyrl-C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ПОКРЕТАЊЕ ПОСТУПКА </a:t>
            </a:r>
            <a:r>
              <a:rPr lang="sr-Cyrl-C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ЈАВНЕ </a:t>
            </a:r>
            <a:r>
              <a:rPr lang="x-none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</a:t>
            </a:r>
            <a:endParaRPr lang="x-none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836712"/>
            <a:ext cx="7776864" cy="4191000"/>
          </a:xfrm>
        </p:spPr>
        <p:txBody>
          <a:bodyPr>
            <a:normAutofit fontScale="40000" lnSpcReduction="20000"/>
          </a:bodyPr>
          <a:lstStyle/>
          <a:p>
            <a:pPr indent="-342900">
              <a:buFont typeface="Wingdings" panose="05000000000000000000" pitchFamily="2" charset="2"/>
              <a:buChar char="§"/>
              <a:defRPr/>
            </a:pPr>
            <a:endParaRPr lang="x-none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Font typeface="Wingdings" pitchFamily="2" charset="2"/>
              <a:buChar char="q"/>
              <a:defRPr/>
            </a:pPr>
            <a:r>
              <a:rPr lang="x-none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Latn-C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абавка предвиђена у</a:t>
            </a:r>
            <a:r>
              <a:rPr lang="sr-Latn-CS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3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годишњем </a:t>
            </a:r>
            <a:r>
              <a:rPr lang="sr-Cyrl-C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sr-Latn-C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ану</a:t>
            </a:r>
            <a:r>
              <a:rPr lang="sr-Cyrl-CS" sz="3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3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јавних </a:t>
            </a:r>
            <a:r>
              <a:rPr lang="sr-Latn-C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набавки</a:t>
            </a:r>
            <a:r>
              <a:rPr lang="x-none" sz="3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наручиоца</a:t>
            </a:r>
            <a:r>
              <a:rPr lang="sr-Cyrl-C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.*</a:t>
            </a:r>
          </a:p>
          <a:p>
            <a:pPr indent="-342900">
              <a:buFont typeface="Wingdings" pitchFamily="2" charset="2"/>
              <a:buChar char="q"/>
              <a:defRPr/>
            </a:pPr>
            <a:endParaRPr lang="sr-Cyrl-C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pPr>
              <a:buFont typeface="Wingdings" pitchFamily="2" charset="2"/>
              <a:buChar char="v"/>
            </a:pPr>
            <a:r>
              <a:rPr lang="sr-Cyrl-C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Обавезе које наручилац преузима уговором о јавној набавци морају бити </a:t>
            </a:r>
          </a:p>
          <a:p>
            <a:pPr>
              <a:buNone/>
            </a:pPr>
            <a:r>
              <a:rPr lang="sr-Cyrl-C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уговорене у складу са прописима којима се уређује буџетски систем, односно </a:t>
            </a:r>
          </a:p>
          <a:p>
            <a:pPr>
              <a:buNone/>
            </a:pPr>
            <a:r>
              <a:rPr lang="sr-Cyrl-C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располагање финансијским средствима.</a:t>
            </a:r>
            <a:endParaRPr lang="en-US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CS" dirty="0" smtClean="0"/>
          </a:p>
          <a:p>
            <a:pPr algn="just">
              <a:buNone/>
            </a:pPr>
            <a:r>
              <a:rPr lang="sr-Cyrl-CS" sz="4000" dirty="0" smtClean="0"/>
              <a:t>*</a:t>
            </a: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У изузетним случајевима,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 када јавну набавку није могуће унапред планирати или </a:t>
            </a:r>
          </a:p>
          <a:p>
            <a:pPr algn="just">
              <a:buNone/>
            </a:pP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из разлога хитности, наручилац </a:t>
            </a: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може да покрене поступак јавне набавке иако </a:t>
            </a:r>
          </a:p>
          <a:p>
            <a:pPr algn="just">
              <a:buNone/>
            </a:pPr>
            <a:r>
              <a:rPr lang="sr-Cyrl-CS" sz="4000" u="sng" dirty="0" smtClean="0">
                <a:latin typeface="Times New Roman" pitchFamily="18" charset="0"/>
                <a:cs typeface="Times New Roman" pitchFamily="18" charset="0"/>
              </a:rPr>
              <a:t>набавка није предвиђена у плану јавних набавки</a:t>
            </a:r>
            <a:r>
              <a:rPr lang="sr-Cyrl-C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 indent="-342900">
              <a:buNone/>
              <a:defRPr/>
            </a:pP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Font typeface="Wingdings" panose="05000000000000000000" pitchFamily="2" charset="2"/>
              <a:buChar char="§"/>
              <a:defRPr/>
            </a:pP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134616" y="1522512"/>
            <a:ext cx="75438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>
              <a:buFont typeface="Wingdings" pitchFamily="2" charset="2"/>
              <a:buChar char="q"/>
              <a:defRPr/>
            </a:pPr>
            <a:r>
              <a:rPr lang="x-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ту набавку </a:t>
            </a:r>
            <a:r>
              <a:rPr lang="sr-Latn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предвиђена средства у буџету Р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епублике </a:t>
            </a:r>
            <a:r>
              <a:rPr lang="sr-Latn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рбије</a:t>
            </a:r>
            <a:r>
              <a:rPr lang="sr-Latn-C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територијалне аутономије, локалне самоуправе или у финансијском плану наручиоца</a:t>
            </a: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34616" y="1446312"/>
            <a:ext cx="7467600" cy="1143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58416" y="1370112"/>
            <a:ext cx="7467600" cy="12954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allelogram 15"/>
          <p:cNvSpPr/>
          <p:nvPr/>
        </p:nvSpPr>
        <p:spPr>
          <a:xfrm>
            <a:off x="1043608" y="5180112"/>
            <a:ext cx="7863408" cy="914400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sr-Cyrl-C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Брисане су одредбе о вишегодишњим уговорима и привременом финансирању јер су ови случајеви предвиђени прописима из области финансија.</a:t>
            </a:r>
          </a:p>
        </p:txBody>
      </p:sp>
    </p:spTree>
    <p:extLst>
      <p:ext uri="{BB962C8B-B14F-4D97-AF65-F5344CB8AC3E}">
        <p14:creationId xmlns="" xmlns:p14="http://schemas.microsoft.com/office/powerpoint/2010/main" val="5258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allAtOnce" animBg="1"/>
      <p:bldP spid="16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daliborka\Desktop\MJ\Presentation\PP presentation\Images\javne-nabavk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71600"/>
            <a:ext cx="6741368" cy="5033978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57200"/>
            <a:ext cx="6753944" cy="2514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 algn="ctr"/>
            <a:r>
              <a:rPr lang="sr-Cyrl-C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ПРОЦЕЊЕНА ВРЕДНОСТ, ПОКРЕТАЊЕ ПОСТУПКА ЈАВНЕ НАБАВКЕ</a:t>
            </a:r>
            <a:endParaRPr lang="x-none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26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87624" y="1772816"/>
          <a:ext cx="7620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7164288" y="5085184"/>
            <a:ext cx="3048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7020272" y="5085184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Sistem\Desktop\IDZJN Pics\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5013176"/>
            <a:ext cx="504056" cy="432048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47664" y="476672"/>
            <a:ext cx="684076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ПРОЦЕЊЕНА ВРЕДНОСТ</a:t>
            </a:r>
            <a:r>
              <a:rPr kumimoji="0" lang="sr-Cyrl-C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ДОБАРА</a:t>
            </a:r>
            <a:endParaRPr kumimoji="0" lang="x-none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2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09600"/>
            <a:ext cx="7338392" cy="609600"/>
          </a:xfrm>
        </p:spPr>
        <p:txBody>
          <a:bodyPr>
            <a:noAutofit/>
          </a:bodyPr>
          <a:lstStyle/>
          <a:p>
            <a:pPr algn="ctr"/>
            <a:r>
              <a:rPr lang="sr-Cyrl-CS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 ИЗМЕНАМА И ДОПУН</a:t>
            </a:r>
            <a:r>
              <a:rPr lang="sr-Latn-CS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</a:t>
            </a:r>
            <a:r>
              <a:rPr lang="sr-Cyrl-CS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r-Cyrl-CS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ЗАКОНА О ЈАВНИМ НАБАВКАМА</a:t>
            </a:r>
            <a:endParaRPr lang="en-US" sz="3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52600"/>
            <a:ext cx="6994974" cy="4572000"/>
          </a:xfrm>
        </p:spPr>
        <p:txBody>
          <a:bodyPr>
            <a:normAutofit fontScale="92500" lnSpcReduction="10000"/>
          </a:bodyPr>
          <a:lstStyle/>
          <a:p>
            <a:endParaRPr lang="sr-Cyrl-CS" dirty="0" smtClean="0"/>
          </a:p>
          <a:p>
            <a:pPr algn="just">
              <a:buFont typeface="Wingdings" pitchFamily="2" charset="2"/>
              <a:buChar char="Ø"/>
            </a:pP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донесен 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.2015. године</a:t>
            </a:r>
          </a:p>
          <a:p>
            <a:pPr algn="just">
              <a:buFont typeface="Wingdings" pitchFamily="2" charset="2"/>
              <a:buChar char="Ø"/>
            </a:pP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објављен у Сл. гласнику РС, број</a:t>
            </a:r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/2015 дана 04.08.2015. године</a:t>
            </a:r>
          </a:p>
          <a:p>
            <a:pPr algn="just">
              <a:buFont typeface="Wingdings" pitchFamily="2" charset="2"/>
              <a:buChar char="Ø"/>
            </a:pP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на снази и у примени од 1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.08.2015. године*</a:t>
            </a:r>
            <a:endParaRPr lang="sr-Cyrl-CS" sz="3000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*осим члана 51. ЗЈН – у примени од 01.01.2016. године</a:t>
            </a:r>
            <a:endParaRPr lang="sr-Cyrl-C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7A56-F3FC-49FB-BE4D-825E6D4EB7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620000" cy="685800"/>
          </a:xfrm>
        </p:spPr>
        <p:txBody>
          <a:bodyPr>
            <a:normAutofit/>
          </a:bodyPr>
          <a:lstStyle/>
          <a:p>
            <a:pPr algn="ctr"/>
            <a:r>
              <a:rPr lang="x-none" sz="2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ПРОЦЕЊЕНА ВРЕДНОСТ</a:t>
            </a:r>
            <a:r>
              <a:rPr lang="sr-Cyrl-C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</a:t>
            </a:r>
            <a:endParaRPr lang="x-none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43608" y="457200"/>
          <a:ext cx="3818384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975792" y="2667000"/>
          <a:ext cx="3962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5014392" y="28194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4938192" y="533400"/>
          <a:ext cx="3886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592" y="5105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Ако не може да се одреди проц. вред. услуге због дужине трајања уговора: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1992" y="5486400"/>
            <a:ext cx="3048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Уговор на одређени рок од 36 месеци или на краћи рок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61992" y="5562600"/>
            <a:ext cx="3810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укупна вредност уговора за цео рок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51992" y="6096000"/>
            <a:ext cx="3048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Уговор на неодређени рок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61992" y="6172200"/>
            <a:ext cx="3810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Cyrl-CS" dirty="0" smtClean="0"/>
              <a:t>месечна вредност помножена са </a:t>
            </a:r>
            <a:r>
              <a:rPr lang="en-US" dirty="0" smtClean="0"/>
              <a:t>36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1" idx="3"/>
            <a:endCxn id="12" idx="1"/>
          </p:cNvCxnSpPr>
          <p:nvPr/>
        </p:nvCxnSpPr>
        <p:spPr>
          <a:xfrm>
            <a:off x="4099992" y="57531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99992" y="6324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>
          <a:xfrm>
            <a:off x="1509192" y="2819400"/>
            <a:ext cx="2819400" cy="1676400"/>
          </a:xfrm>
          <a:prstGeom prst="mathMultiply">
            <a:avLst>
              <a:gd name="adj1" fmla="val 80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8138592" y="6248400"/>
            <a:ext cx="3810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8138592" y="6248400"/>
            <a:ext cx="3810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Sistem\Desktop\IDZJN Pics\48 paint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14792" y="6172200"/>
            <a:ext cx="4572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2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P spid="10" grpId="0" build="allAtOnce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</a:t>
            </a:r>
            <a:r>
              <a:rPr lang="x-non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покретању поступка јавне набвке</a:t>
            </a:r>
            <a:endParaRPr lang="x-none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990600"/>
            <a:ext cx="7414592" cy="53340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sr-Cyrl-CS" sz="2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Садржина</a:t>
            </a:r>
            <a:endParaRPr lang="x-none" sz="29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Cyrl-C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назив и адреса наручиоца, односно пословно име;</a:t>
            </a:r>
            <a:endParaRPr lang="x-none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Cyrl-C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редни број јавне набавке за текућу годину;</a:t>
            </a:r>
            <a:endParaRPr lang="x-none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Cyrl-C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предмет јавне набавке, назив и ознака из ОРН;</a:t>
            </a:r>
            <a:endParaRPr lang="x-none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Cyrl-C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врста поступка јавне набавке;</a:t>
            </a:r>
            <a:endParaRPr lang="x-none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Cyrl-C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процењена вредност јавне </a:t>
            </a:r>
            <a:r>
              <a:rPr lang="sr-Cyrl-C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 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укупно, а и посебно за сваку партију када је то могуће;</a:t>
            </a:r>
            <a:endParaRPr lang="x-none" sz="2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x-none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sr-Cyrl-C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оквирни </a:t>
            </a:r>
            <a:r>
              <a:rPr lang="sr-Cyrl-C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датуми у којима ће се спроводити појединачне фазе поступка јавне набавке;</a:t>
            </a:r>
            <a:endParaRPr lang="x-none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x-none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Cyrl-C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подаци о апропријацији у буџету, односно финансијском плану.</a:t>
            </a:r>
            <a:endParaRPr lang="x-none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Преговарачки поступак и конкурентни дијалог - разлози за примену </a:t>
            </a:r>
          </a:p>
          <a:p>
            <a:pPr algn="just"/>
            <a:r>
              <a:rPr lang="sr-Cyrl-C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Преговарачки поступак без објављивања позива за подношење понуда - основни подаци о лицима којима ће упутити позив за подношење понуде и разлози за упућивање позива тим лицима.</a:t>
            </a:r>
            <a:endParaRPr lang="x-none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садржи и друге елементе - по процени наручиоца.</a:t>
            </a:r>
            <a:endParaRPr lang="x-none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Font typeface="Wingdings" panose="05000000000000000000" pitchFamily="2" charset="2"/>
              <a:buChar char="§"/>
              <a:defRPr/>
            </a:pPr>
            <a:endParaRPr lang="x-none" sz="2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Font typeface="Wingdings" panose="05000000000000000000" pitchFamily="2" charset="2"/>
              <a:buChar char="§"/>
              <a:defRPr/>
            </a:pPr>
            <a:endParaRPr lang="x-none" sz="2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Font typeface="Wingdings" panose="05000000000000000000" pitchFamily="2" charset="2"/>
              <a:buChar char="§"/>
              <a:defRPr/>
            </a:pPr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83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240848" cy="1143000"/>
          </a:xfrm>
        </p:spPr>
        <p:txBody>
          <a:bodyPr>
            <a:normAutofit/>
          </a:bodyPr>
          <a:lstStyle/>
          <a:p>
            <a:pPr algn="ctr"/>
            <a:r>
              <a:rPr lang="x-non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Комисија за јавну набавку</a:t>
            </a:r>
            <a:endParaRPr 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414592" cy="4785395"/>
          </a:xfrm>
        </p:spPr>
        <p:txBody>
          <a:bodyPr>
            <a:noAutofit/>
          </a:bodyPr>
          <a:lstStyle/>
          <a:p>
            <a:pPr marL="527050" indent="-457200" algn="just">
              <a:buClr>
                <a:srgbClr val="008080"/>
              </a:buClr>
            </a:pP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комисије потписује </a:t>
            </a:r>
            <a:r>
              <a:rPr lang="sr-Cyrl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изјаву да није у сукобу интереса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предметну јавну 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набавку – </a:t>
            </a:r>
            <a:r>
              <a:rPr lang="sr-Cyrl-CS" sz="18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 чланови комисије и заменици обавезно потписују ову изјаву</a:t>
            </a:r>
          </a:p>
          <a:p>
            <a:pPr marL="527050" indent="-457200" algn="just">
              <a:buClr>
                <a:srgbClr val="008080"/>
              </a:buClr>
            </a:pPr>
            <a:r>
              <a:rPr lang="ru-RU" alt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сматрају да могу бити у сукобу интереса или уколико у току поступка јавне набавке сазнају да могу доћи у сукоб интереса, чланови комисије о томе </a:t>
            </a:r>
            <a:r>
              <a:rPr lang="ru-RU" altLang="x-none" sz="1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одлагања обавештавају орган који је донео решење, а који предузима потребне мере како не би дошло до штетних последица у даљем току поступка јавне набавке.</a:t>
            </a:r>
          </a:p>
          <a:p>
            <a:pPr marL="527050" indent="-457200" algn="just">
              <a:buClr>
                <a:srgbClr val="008080"/>
              </a:buClr>
            </a:pP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Брисана одредба да се у комисију не могу </a:t>
            </a:r>
            <a:r>
              <a:rPr lang="sr-Cyrl-CS" alt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именовати лица запослена, односно радно ангажована код лица којем је поверена израда конкурсне документације. </a:t>
            </a:r>
            <a:endParaRPr lang="x-none" alt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457200" algn="just">
              <a:buClr>
                <a:srgbClr val="008080"/>
              </a:buClr>
            </a:pP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ЈН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чија је процењена вредност већа од</a:t>
            </a:r>
            <a:r>
              <a:rPr lang="sr-Cyrl-CS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15.000.000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 - службеник члан комисије</a:t>
            </a:r>
          </a:p>
          <a:p>
            <a:pPr marL="69850" indent="0" algn="just">
              <a:buClr>
                <a:srgbClr val="008080"/>
              </a:buClr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9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Истоврсност јавне набавке – члан 64. ЗЈН</a:t>
            </a:r>
            <a:endParaRPr lang="x-none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041976" cy="4525963"/>
          </a:xfrm>
        </p:spPr>
        <p:txBody>
          <a:bodyPr>
            <a:noAutofit/>
          </a:bodyPr>
          <a:lstStyle/>
          <a:p>
            <a:pPr algn="just" fontAlgn="base">
              <a:buClr>
                <a:srgbClr val="00808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појмова истоврсности у члану 3. ЗЈН који су се везивали за општи речник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набавки</a:t>
            </a:r>
            <a:endPara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Clr>
                <a:srgbClr val="008080"/>
              </a:buCl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Clr>
                <a:srgbClr val="008080"/>
              </a:buCl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 одређивати процењену вредност јавне набавке, нити може делити истоврсну јавну набавку на више набавки с намером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избегавања примене овог закона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oдређивања врсте поступка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процењену вредност јавне набавке </a:t>
            </a:r>
            <a:endPara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Clr>
                <a:srgbClr val="008080"/>
              </a:buCl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Clr>
                <a:srgbClr val="008080"/>
              </a:buCl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Истоврсна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набавка је набавка која има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исту или сличну намену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чему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 понуђачи у односу на природу делатности коју обављају могу да је испуне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8080"/>
              </a:buClr>
            </a:pP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1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Службеник за јавне набавке</a:t>
            </a:r>
            <a:endParaRPr 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0"/>
            <a:ext cx="7467600" cy="4525963"/>
          </a:xfrm>
        </p:spPr>
        <p:txBody>
          <a:bodyPr/>
          <a:lstStyle/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endParaRPr lang="ru-RU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115616" y="2133600"/>
            <a:ext cx="7342584" cy="289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чија је укупна вредност планираних јавних набавки на годишњем нивоу већа од </a:t>
            </a:r>
            <a:r>
              <a:rPr lang="ru-RU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25.000.000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динара,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има најмање једног службеника за јавне набавке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члан 134.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ЗЈН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2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04800"/>
            <a:ext cx="7558608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C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ГЛАСИ ЈАВНИХ НАБАВКИ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Oglas_Portal_J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1657" y="1935163"/>
            <a:ext cx="6240685" cy="4389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Огласи о јавној набавци</a:t>
            </a:r>
            <a:endParaRPr 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x-non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нова огласа</a:t>
            </a:r>
          </a:p>
          <a:p>
            <a:pPr lvl="1" algn="just">
              <a:buClr>
                <a:srgbClr val="008080"/>
              </a:buCl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обавештење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продужењу рока за подношење понуда, односно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пријава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008080"/>
              </a:buCl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измени уговора о јавној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набавци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008080"/>
              </a:buCl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обавештење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поднетом захтеву за заштиту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008080"/>
              </a:buCl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обавештење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поништењу поступка јавне набавке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7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Оглашавање јавних набавки</a:t>
            </a:r>
            <a:endParaRPr 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95400"/>
            <a:ext cx="7414592" cy="5181600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buNone/>
            </a:pPr>
            <a:r>
              <a:rPr lang="x-none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Огласи се објављују на:</a:t>
            </a:r>
          </a:p>
          <a:p>
            <a:pPr marL="114300" indent="0" algn="just">
              <a:buNone/>
            </a:pPr>
            <a:r>
              <a:rPr lang="x-none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Порталу јавних набавки </a:t>
            </a:r>
          </a:p>
          <a:p>
            <a:pPr marL="114300" indent="0" algn="just">
              <a:buNone/>
              <a:defRPr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Интернет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страници </a:t>
            </a:r>
            <a:r>
              <a:rPr lang="x-none" sz="270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наручиоца </a:t>
            </a:r>
            <a:endParaRPr lang="x-none" sz="2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  <a:defRPr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Порталу сл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гласила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база прописа </a:t>
            </a:r>
            <a:r>
              <a:rPr lang="ru-RU" sz="27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5.000.000 – свих 14 огласа</a:t>
            </a:r>
          </a:p>
          <a:p>
            <a:pPr marL="571500" indent="-457200" algn="just">
              <a:buFontTx/>
              <a:buChar char="-"/>
              <a:defRPr/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 algn="just">
              <a:buNone/>
            </a:pPr>
            <a:r>
              <a:rPr lang="x-none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страном </a:t>
            </a:r>
            <a:r>
              <a:rPr lang="x-none" sz="27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језику</a:t>
            </a:r>
            <a:r>
              <a:rPr lang="x-none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7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x-none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250/500.000.000 </a:t>
            </a:r>
            <a:r>
              <a:rPr lang="x-none" sz="270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 (П</a:t>
            </a:r>
            <a:r>
              <a:rPr lang="sr-Cyrl-C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озив за подношење понуд</a:t>
            </a:r>
            <a:r>
              <a:rPr lang="x-none" sz="2700">
                <a:latin typeface="Times New Roman" panose="02020603050405020304" pitchFamily="18" charset="0"/>
                <a:cs typeface="Times New Roman" panose="02020603050405020304" pitchFamily="18" charset="0"/>
              </a:rPr>
              <a:t>а и пријава</a:t>
            </a:r>
            <a:r>
              <a:rPr lang="sr-Cyrl-C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x-none" sz="2700">
                <a:latin typeface="Times New Roman" panose="02020603050405020304" pitchFamily="18" charset="0"/>
                <a:cs typeface="Times New Roman" panose="02020603050405020304" pitchFamily="18" charset="0"/>
              </a:rPr>
              <a:t>обавештење о систему динамичне набавке;  </a:t>
            </a:r>
            <a:r>
              <a:rPr lang="sr-Cyrl-C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 за учешће на конкурс</a:t>
            </a:r>
            <a:r>
              <a:rPr lang="x-none" sz="27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C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дизајн</a:t>
            </a:r>
            <a:r>
              <a:rPr lang="sr-Cyrl-C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4300" lvl="0" indent="0" algn="just">
              <a:buNone/>
            </a:pPr>
            <a:endParaRPr lang="sr-Cyrl-C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Cyrl-C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Претходно обавештење </a:t>
            </a:r>
            <a:r>
              <a:rPr lang="sr-Cyrl-C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CS" sz="27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sr-Cyrl-CS" sz="27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објави претходно обавештење о намери да спроведе </a:t>
            </a:r>
            <a:r>
              <a:rPr lang="x-none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поступак </a:t>
            </a:r>
            <a:r>
              <a:rPr lang="x-none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јавне набавке.</a:t>
            </a:r>
          </a:p>
          <a:p>
            <a:pPr marL="114300" indent="0" algn="just">
              <a:buNone/>
            </a:pPr>
            <a:endParaRPr lang="x-none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Cyrl-C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је </a:t>
            </a:r>
            <a:r>
              <a:rPr lang="sr-Cyrl-C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дужан</a:t>
            </a:r>
            <a:r>
              <a:rPr lang="sr-Cyrl-C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x-none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истовремено</a:t>
            </a:r>
            <a:r>
              <a:rPr lang="x-none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 објављивањем </a:t>
            </a:r>
            <a:r>
              <a:rPr lang="x-none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позива за подношење понуда</a:t>
            </a:r>
            <a:r>
              <a:rPr lang="sr-Cyrl-C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објави </a:t>
            </a:r>
            <a:r>
              <a:rPr lang="sr-Cyrl-C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</a:t>
            </a:r>
            <a:r>
              <a:rPr lang="sr-Cyrl-C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Порталу јавних набавки и на својој интернет страници.</a:t>
            </a:r>
            <a:endParaRPr lang="x-none" sz="27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endParaRPr lang="x-none" sz="2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endParaRPr lang="x-none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2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0"/>
            <a:ext cx="6858000" cy="1524000"/>
          </a:xfrm>
        </p:spPr>
        <p:txBody>
          <a:bodyPr>
            <a:normAutofit lnSpcReduction="10000"/>
          </a:bodyPr>
          <a:lstStyle/>
          <a:p>
            <a:pPr algn="ctr"/>
            <a:endParaRPr lang="x-none" sz="2800" dirty="0" smtClean="0">
              <a:solidFill>
                <a:schemeClr val="tx1"/>
              </a:solidFill>
            </a:endParaRPr>
          </a:p>
          <a:p>
            <a:pPr marL="514350" indent="-514350" algn="ctr"/>
            <a:r>
              <a:rPr lang="sr-Cyrl-C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КОНКУРСНА ДОКУМЕНТАЦИЈА</a:t>
            </a:r>
            <a:endParaRPr lang="sr-Latn-C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sr-Cyrl-C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x-none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Content Placeholder 4" descr="fifth-town-tender-docs-740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6858000" cy="4724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0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158062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ПРИПРЕМА И САДРЖИНА </a:t>
            </a:r>
            <a:b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КОНКУРСНЕ ДОКУМЕНТАЦИЈЕ </a:t>
            </a:r>
            <a:endParaRPr lang="en-US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7624" y="1143000"/>
            <a:ext cx="7194376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У случају јавних набавки код којих је позив за подношење понуде објављен на страном језику, наручилац је дужан да у конкурсној документацији наведе државни орган или организацију, односно орган или службу територијалне аутономије или локалне самоуправе где се могу благовремено добити и исправни подаци о пореским обавезама, заштити животне средине, заштити при запошљавању, условима рада и сл, а који су везани за извршење уговора о јавној набавци.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87624" y="908720"/>
            <a:ext cx="7041976" cy="2444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43608" y="914400"/>
            <a:ext cx="7185992" cy="24425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59632" y="3886200"/>
            <a:ext cx="7046168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случају спровођења поступка јавне набавке чија је процењена вредност  већа од износа – 250.000.000 динара за добра и услуге и 500.000.000 динара за радове наручилац је у обавези да захтева банкарску гаранцију као средство обезбеђења за испуњење уговорних обавеза.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31640" y="4869160"/>
            <a:ext cx="2376264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0509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criminal-law-poli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362200"/>
            <a:ext cx="6309320" cy="3352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736792" cy="1143000"/>
          </a:xfrm>
        </p:spPr>
        <p:txBody>
          <a:bodyPr>
            <a:noAutofit/>
          </a:bodyPr>
          <a:lstStyle/>
          <a:p>
            <a:pPr algn="ctr"/>
            <a:r>
              <a:rPr lang="sr-Cyrl-C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НАБАВКЕ НА КОЈЕ СЕ ЗЈН </a:t>
            </a:r>
            <a:br>
              <a:rPr lang="sr-Cyrl-C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ПРИМЕЊУЈЕ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411760" y="1412776"/>
            <a:ext cx="5410200" cy="4953000"/>
          </a:xfrm>
          <a:prstGeom prst="mathMultiply">
            <a:avLst>
              <a:gd name="adj1" fmla="val 108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381000" y="333375"/>
            <a:ext cx="77724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 И ДОПУНЕ </a:t>
            </a:r>
            <a:b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КОНКУРСНЕ ДОКУМЕНТАЦИЈЕ</a:t>
            </a:r>
            <a:endParaRPr lang="en-US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115616" y="1752600"/>
            <a:ext cx="7056784" cy="4772744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Заинтересовано лице може, у писаном облику тражити од наручиоца додатне информације или појашњења у вези са припремањем понуде, </a:t>
            </a:r>
            <a:r>
              <a:rPr lang="sr-Cyrl-CS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најкасније пет дана пре истека рока за подношење понуде </a:t>
            </a:r>
            <a:r>
              <a:rPr lang="sr-Cyrl-CS" sz="1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чему може да укаже наручиоцу и на евентуално уочене недостатке и неправилности у конкурсној документацији.</a:t>
            </a:r>
            <a:endParaRPr lang="ru-RU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  <a:defRPr/>
            </a:pPr>
            <a:r>
              <a:rPr lang="sr-Cyrl-CS" altLang="x-none" sz="1800" dirty="0" smtClean="0">
                <a:latin typeface="Times New Roman" pitchFamily="18" charset="0"/>
                <a:cs typeface="Times New Roman" pitchFamily="18" charset="0"/>
              </a:rPr>
              <a:t>Наручилац је дужан да у року од </a:t>
            </a:r>
            <a:r>
              <a:rPr lang="x-none" altLang="x-none" sz="1800" smtClean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sr-Cyrl-CS" altLang="x-none" sz="1800" dirty="0" smtClean="0">
                <a:latin typeface="Times New Roman" pitchFamily="18" charset="0"/>
                <a:cs typeface="Times New Roman" pitchFamily="18" charset="0"/>
              </a:rPr>
              <a:t> дана од дана пријема захтева одговор на овај захтев: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sr-Cyrl-CS" altLang="x-none" sz="1800" dirty="0" smtClean="0">
                <a:latin typeface="Times New Roman" pitchFamily="18" charset="0"/>
                <a:cs typeface="Times New Roman" pitchFamily="18" charset="0"/>
              </a:rPr>
              <a:t>достави заинтересованом лицу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објави на Порталу јавних набавки и на својој интернет страници</a:t>
            </a:r>
          </a:p>
          <a:p>
            <a:pPr marL="342900" indent="-342900">
              <a:buFont typeface="Arial" charset="0"/>
              <a:buAutoNum type="arabicPeriod" startAt="3"/>
              <a:defRPr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AutoNum type="arabicPeriod" startAt="3"/>
              <a:defRPr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50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619672" y="4653136"/>
            <a:ext cx="30963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9083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0"/>
            <a:ext cx="6745560" cy="2667000"/>
          </a:xfrm>
        </p:spPr>
        <p:txBody>
          <a:bodyPr>
            <a:normAutofit fontScale="92500"/>
          </a:bodyPr>
          <a:lstStyle/>
          <a:p>
            <a:pPr algn="ctr"/>
            <a:endParaRPr lang="x-none" sz="2800" dirty="0" smtClean="0">
              <a:solidFill>
                <a:schemeClr val="tx1"/>
              </a:solidFill>
            </a:endParaRPr>
          </a:p>
          <a:p>
            <a:pPr marL="514350" indent="-514350" algn="ctr"/>
            <a:r>
              <a:rPr lang="sr-Cyrl-CS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 ЗА УЧЕШЋЕ У ПОСТУПКУ ЈАВНЕ НАБАВКЕ И ДОКАЗИВАЊЕ ИСПУЊЕНОСТИ УСЛОВА</a:t>
            </a:r>
            <a:endParaRPr lang="x-none" sz="37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42338" name="Picture 2" descr="C:\Documents and Settings\daliborka\Desktop\1415\H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6324600" cy="319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40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sr-Cyrl-C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ОБАВЕЗНИ </a:t>
            </a:r>
            <a:r>
              <a:rPr lang="x-none" sz="2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 ЗА УЧЕШЋЕ У ПОСТУПКУ</a:t>
            </a:r>
            <a:endParaRPr lang="x-none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762000"/>
          <a:ext cx="8001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ound Single Corner Rectangle 12"/>
          <p:cNvSpPr/>
          <p:nvPr/>
        </p:nvSpPr>
        <p:spPr>
          <a:xfrm>
            <a:off x="2057400" y="2362200"/>
            <a:ext cx="6324600" cy="609600"/>
          </a:xfrm>
          <a:prstGeom prst="round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sr-Cyrl-CS" sz="1400" dirty="0" smtClean="0"/>
              <a:t>Да понуђачу није изречена мера забране обављања делатности, која је на снази у време објављивања односно слања позива за подношење понуда.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2362200"/>
            <a:ext cx="8305800" cy="6096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2209800"/>
            <a:ext cx="8458200" cy="8382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400" y="4826675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1600" dirty="0" smtClean="0">
                <a:cs typeface="Times New Roman" pitchFamily="18" charset="0"/>
              </a:rPr>
              <a:t>Наручилац је дужан да од понуђача или кандидата захтева да при састављању својих понуда изричито наведу: </a:t>
            </a:r>
          </a:p>
          <a:p>
            <a:pPr marL="342900" indent="-342900" algn="just">
              <a:buAutoNum type="arabicPeriod"/>
            </a:pPr>
            <a:r>
              <a:rPr lang="sr-Cyrl-CS" sz="1600" dirty="0" smtClean="0">
                <a:cs typeface="Times New Roman" pitchFamily="18" charset="0"/>
              </a:rPr>
              <a:t>да су поштовали обавезе које произлазе из важећих прописа о заштити на раду, запошљавању и условима рада, заштити животне средине</a:t>
            </a:r>
          </a:p>
          <a:p>
            <a:pPr marL="342900" indent="-342900">
              <a:buAutoNum type="arabicPeriod" startAt="2"/>
            </a:pPr>
            <a:r>
              <a:rPr lang="sr-Cyrl-CS" sz="1600" dirty="0" smtClean="0">
                <a:cs typeface="Times New Roman" pitchFamily="18" charset="0"/>
              </a:rPr>
              <a:t>да понуђач гарантује да је ималац права интелектуалне својине</a:t>
            </a:r>
          </a:p>
          <a:p>
            <a:pPr marL="342900" indent="-342900"/>
            <a:r>
              <a:rPr lang="sr-Cyrl-CS" sz="1600" b="1" dirty="0" smtClean="0">
                <a:solidFill>
                  <a:srgbClr val="00B050"/>
                </a:solidFill>
                <a:cs typeface="Times New Roman" pitchFamily="18" charset="0"/>
              </a:rPr>
              <a:t>2.    да немају забрану обављања делатности која је на снази у време подношења понуде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85800" y="5867400"/>
            <a:ext cx="60198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9600" y="5867400"/>
            <a:ext cx="60960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43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403648" y="1676400"/>
            <a:ext cx="6597352" cy="533400"/>
          </a:xfrm>
        </p:spPr>
        <p:txBody>
          <a:bodyPr>
            <a:noAutofit/>
          </a:bodyPr>
          <a:lstStyle/>
          <a:p>
            <a:pPr marL="0" indent="0" algn="just" eaLnBrk="1" hangingPunct="1">
              <a:buClr>
                <a:srgbClr val="FFFFCC"/>
              </a:buClr>
              <a:buSzPct val="70000"/>
              <a:buFont typeface="Arial" charset="0"/>
              <a:buNone/>
            </a:pPr>
            <a:r>
              <a:rPr lang="sr-Cyrl-C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Финансијски капацитет </a:t>
            </a:r>
            <a:endParaRPr lang="sr-Cyrl-CS" alt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332656"/>
            <a:ext cx="630093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ДОДАТНИ </a:t>
            </a:r>
            <a:r>
              <a:rPr kumimoji="0" lang="x-none" sz="2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 ЗА УЧЕШЋЕ У ПОСТУПКУ</a:t>
            </a:r>
            <a:endParaRPr kumimoji="0" lang="x-none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667000"/>
            <a:ext cx="6673552" cy="178510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Минимални годишњи приход који се тражи од понуђача </a:t>
            </a:r>
            <a:r>
              <a:rPr lang="ru-RU" sz="2200" b="1" u="sng" dirty="0" smtClean="0">
                <a:solidFill>
                  <a:schemeClr val="bg1"/>
                </a:solidFill>
              </a:rPr>
              <a:t>не сме бити већи од двоструке процењене вредности јавне набавке</a:t>
            </a:r>
            <a:r>
              <a:rPr lang="ru-RU" sz="2200" dirty="0" smtClean="0">
                <a:solidFill>
                  <a:schemeClr val="bg1"/>
                </a:solidFill>
              </a:rPr>
              <a:t>, осим у изузетним случајевима када је то неопходно због посебних ризика повезаних са предметом јавне набавке.</a:t>
            </a:r>
            <a:endParaRPr lang="sr-Cyrl-CS" alt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5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allAtOnce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92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Cyrl-CS" alt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ИЗЈАВА КАО </a:t>
            </a:r>
            <a:r>
              <a:rPr lang="x-none" altLang="en-US" sz="2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ДОКАЗИВАЊЕ ИСПУЊЕНОСТИ УСЛОВА</a:t>
            </a:r>
            <a:endParaRPr lang="en-US" altLang="en-US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784976" cy="18002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r-Cyrl-C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авн</a:t>
            </a:r>
            <a:r>
              <a:rPr lang="sr-Cyrl-C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 мале вредности</a:t>
            </a:r>
          </a:p>
          <a:p>
            <a:pPr marL="0" indent="0" algn="just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реговара</a:t>
            </a:r>
            <a:r>
              <a:rPr lang="sr-Cyrl-C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чки поступак </a:t>
            </a: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због хитности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реговара</a:t>
            </a:r>
            <a:r>
              <a:rPr lang="sr-Cyrl-C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чки поступак </a:t>
            </a: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x-none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одређеним понуђачем због техничких односно уметничких разлога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x-none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 случаја преговарачког поступка изјава </a:t>
            </a: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могућа </a:t>
            </a:r>
            <a:r>
              <a:rPr lang="sr-Cyrl-C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је процењена вредност мања </a:t>
            </a:r>
            <a:r>
              <a:rPr lang="x-none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sr-Cyrl-C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горњег лимира ЈН мале вредности</a:t>
            </a:r>
            <a:r>
              <a:rPr lang="sr-Cyrl-C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16" y="1124744"/>
            <a:ext cx="7784976" cy="181588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sr-Cyrl-C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Наручилац може одредити у конкурсној документацији да се испуњеност свих или појединих услова, осим услова из члана 75. став 1. тачка 5) ЗЈН, доказује достављањем изјаве којом понуђач под пуном материјалном и кривичном одговорношћу потврђује да испуњава услове.</a:t>
            </a:r>
          </a:p>
          <a:p>
            <a:pPr algn="ctr"/>
            <a:endParaRPr lang="sr-Cyrl-C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4706144"/>
            <a:ext cx="7784976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Наручилац није дужан да поступи на овај начин у случају поступка јавне набавке мале вредности и преговарачког поступка из члана 36. став 1. тач. 2) и 3) ЗЈН процењене вредности испод </a:t>
            </a:r>
            <a:r>
              <a:rPr lang="sr-Cyrl-CS" sz="1600" dirty="0" smtClean="0"/>
              <a:t>5.000.000 динара.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115616" y="3182145"/>
            <a:ext cx="7784976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 том случају, наручилац је пре доношења одлуке о додели уговора дужан да од понуђача чија је понуда оцењена као најповољнија затражи да достави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</a:rPr>
              <a:t>копију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захтеваних доказа о испуњености услова, а може и да затражи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</a:rPr>
              <a:t>на увид оригинал или оверену копију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свих или појединих доказа, а доказе може да затражи и од осталих понуђача. 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5620544"/>
            <a:ext cx="778497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Наручилац није дужан да од понуђача затражи достављање свих или појединих доказа уколико за истог понуђача поседује одговарајуће доказе из других поступака јавних набавки код тог наручиоца.</a:t>
            </a:r>
          </a:p>
        </p:txBody>
      </p:sp>
    </p:spTree>
    <p:extLst>
      <p:ext uri="{BB962C8B-B14F-4D97-AF65-F5344CB8AC3E}">
        <p14:creationId xmlns="" xmlns:p14="http://schemas.microsoft.com/office/powerpoint/2010/main" val="455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0"/>
            <a:ext cx="5792688" cy="1981200"/>
          </a:xfrm>
        </p:spPr>
        <p:txBody>
          <a:bodyPr>
            <a:normAutofit/>
          </a:bodyPr>
          <a:lstStyle/>
          <a:p>
            <a:pPr algn="ctr"/>
            <a:endParaRPr lang="x-none" sz="2800" dirty="0" smtClean="0">
              <a:solidFill>
                <a:schemeClr val="tx1"/>
              </a:solidFill>
            </a:endParaRPr>
          </a:p>
          <a:p>
            <a:pPr marL="514350" indent="-514350" algn="ctr"/>
            <a:r>
              <a:rPr lang="sr-Cyrl-C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ТЕХНИЧКЕ СПЕЦИФИКАЦИЈЕ</a:t>
            </a:r>
            <a:endParaRPr lang="x-none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41315" name="Picture 3" descr="C:\Documents and Settings\daliborka\Desktop\1415\15 - Art Board - 10mm - Technical Specif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8674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40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0600" y="381000"/>
            <a:ext cx="7696200" cy="40011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Коришћење еколошких иенергетских спецификација и ознака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77200" cy="528796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Ако наручилац намерава да набави добра, услуге или радове са специфичним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еколошким, друштвеним или другим карактеристикама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може у техничким спецификацијама, критеријумима за доделу уговора или условима за извршење уговора, захтевати одређене ознаке као доказ да добра, услуге или радови одговарају траженим карактеристикама под условом да су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испуњени сви следећи услови:</a:t>
            </a:r>
          </a:p>
          <a:p>
            <a:pPr algn="just">
              <a:buNone/>
            </a:pP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1) да се захтев за ознаку искључиво односи на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критеријуме који су у вези са предметом јавне набавке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да је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одговарајући за дефинисање карактеристика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предмета јавне набавке;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2) да је захтев за ознаку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одређен на основу објективно проверљивих и недискриминаторских критеријума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3)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да су ознаке одређене у отвореном и транспарентном поступку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 учешће свих интересних група, попут државних органа, корисника услуга, социјалних партнера, потрошача, произвођача, дистрибутера, невладиних организација и сл.;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4) да су ознаке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доступне свим заинтересованим лицима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5) да су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захтеви за ознаком одређени од стране трећег лица над којим заинтересовано лице, односно понуђач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који се пријавио за добијање ознаке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не може вршити одлучујући утицај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4111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sr-Cyrl-CS" altLang="en-US" sz="2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ОЗНАКЕ</a:t>
            </a:r>
            <a:endParaRPr lang="en-US" altLang="en-US" sz="2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1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243" grpId="0" build="allAtOnce"/>
      <p:bldP spid="1024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15616" y="1219200"/>
            <a:ext cx="7571184" cy="4906963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Ако наручилац захтева тачно одређену ознаку, дужан је да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прихвати све ознаке које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потврђују да добра, услуге или радови </a:t>
            </a:r>
            <a:r>
              <a:rPr lang="sr-Cyrl-CS" sz="1800" u="sng" dirty="0" smtClean="0">
                <a:latin typeface="Times New Roman" pitchFamily="18" charset="0"/>
                <a:cs typeface="Times New Roman" pitchFamily="18" charset="0"/>
              </a:rPr>
              <a:t>испуњавају захтеве одговарајуће ознаке.</a:t>
            </a:r>
          </a:p>
          <a:p>
            <a:pPr algn="just"/>
            <a:endParaRPr lang="sr-Cyrl-C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ситуацији када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заинтересовано лице очигледно није било у могућности да прибави одређену ознаку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коју је наручилац захтевао у конкурсној документацији или одговарајућу ознаку,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наручилац је дужан да прихвати други одговарајући начин доказивања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који може обухватити и техничку документацију произвођача под условом да заинтересовано лице докаже да добра,услуге или радови које он нуди испуњавају захтеве одређене ознаке или одређене захтеве које је наручилац предвидео.</a:t>
            </a:r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ОЗНАКЕ</a:t>
            </a:r>
            <a:endParaRPr kumimoji="0" lang="en-US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1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57200"/>
            <a:ext cx="6076528" cy="2133600"/>
          </a:xfrm>
        </p:spPr>
        <p:txBody>
          <a:bodyPr>
            <a:normAutofit/>
          </a:bodyPr>
          <a:lstStyle/>
          <a:p>
            <a:pPr algn="ctr"/>
            <a:endParaRPr lang="x-none" sz="2800" dirty="0" smtClean="0">
              <a:solidFill>
                <a:schemeClr val="tx1"/>
              </a:solidFill>
            </a:endParaRPr>
          </a:p>
          <a:p>
            <a:pPr marL="514350" indent="-514350" algn="ctr"/>
            <a:r>
              <a:rPr lang="sr-Cyrl-C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КРИТЕРИЈУМИ ЗА ДОДЕЛУ УГОВОРА</a:t>
            </a:r>
            <a:endParaRPr lang="x-none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40291" name="Picture 3" descr="C:\Documents and Settings\daliborka\Desktop\1415\ponder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14600"/>
            <a:ext cx="6673552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40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866056" y="2703240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sr-Cyrl-C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критеријума </a:t>
            </a:r>
            <a:br>
              <a:rPr lang="sr-Cyrl-C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економски најповољнија понуда</a:t>
            </a:r>
            <a:endParaRPr lang="en-US" alt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475656" y="3922440"/>
            <a:ext cx="7239000" cy="1828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r-Cyrl-CS" altLang="en-US" sz="1800" dirty="0" smtClean="0">
                <a:latin typeface="Times New Roman" pitchFamily="18" charset="0"/>
                <a:cs typeface="Times New Roman" pitchFamily="18" charset="0"/>
              </a:rPr>
              <a:t>У члану 85. ЗЈН, у неисцрпној листи елемената критеријума, додата су још два, под редним бројевима 16) и 17):</a:t>
            </a:r>
          </a:p>
          <a:p>
            <a:pPr marL="114300" indent="0">
              <a:buNone/>
            </a:pPr>
            <a:endParaRPr lang="sr-Cyrl-CS" alt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CS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социјални критеријуми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трошкови животног циклуса</a:t>
            </a:r>
          </a:p>
          <a:p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5656" y="1103040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ће у конкурсној документацији одредити елементе критеријума </a:t>
            </a:r>
            <a:r>
              <a:rPr lang="sr-Cyrl-C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 начин 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којих ће </a:t>
            </a:r>
            <a:r>
              <a:rPr lang="x-none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доделити уговор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ситуацији када постоје две или више понуда са једнаким бројем пондера</a:t>
            </a:r>
            <a:r>
              <a:rPr lang="x-none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истом понуђеном ценом</a:t>
            </a:r>
            <a:r>
              <a:rPr lang="sr-Cyrl-C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sr-Cyrl-C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188640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 елемент критеријума </a:t>
            </a:r>
            <a:r>
              <a:rPr lang="sr-Cyrl-CS" alt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начин </a:t>
            </a:r>
            <a:r>
              <a:rPr lang="sr-Cyrl-CS" alt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доделу уговора </a:t>
            </a:r>
            <a:r>
              <a:rPr lang="sr-Cyrl-CS" alt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случају једнаких понуда</a:t>
            </a:r>
            <a:endParaRPr lang="sr-Cyrl-CS" altLang="en-US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20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allAtOnce"/>
      <p:bldP spid="5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95400"/>
            <a:ext cx="7641604" cy="4997450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CS" sz="1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Тачка 2), подтачка (1) </a:t>
            </a:r>
          </a:p>
          <a:p>
            <a:pPr marL="0" indent="0" algn="just">
              <a:buFontTx/>
              <a:buNone/>
              <a:defRPr/>
            </a:pP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Одредбе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овог закона наручиоци не примењују на:</a:t>
            </a:r>
            <a:endParaRPr lang="sr-Cyrl-CS" sz="1800" b="1" dirty="0" smtClean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sr-Cyrl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набавке, односно конкурсе за дизајн </a:t>
            </a:r>
            <a:r>
              <a:rPr lang="sr-Cyrl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су наручиоци обавезни да спроведу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складу са поступцима набавки установљеним: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Cyrl-CS" sz="1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CS" sz="1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међународним уговором или другим актом на основу којег је настала међународна обавеза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који је закључен </a:t>
            </a:r>
            <a:r>
              <a:rPr lang="sr-Cyrl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једном или више држава и/или ужих политичко-територијалних јединица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који се односи на радове, добра или услуге </a:t>
            </a:r>
            <a:r>
              <a:rPr lang="sr-Cyrl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намењене заједничкој примени или заједничком искоришћавању од стране потписница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FontTx/>
              <a:buNone/>
              <a:defRPr/>
            </a:pPr>
            <a:endParaRPr lang="sr-Cyrl-C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новину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 могућност да наручилац примењује друга правила набавке и ако су она проистела из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 акта на основу којег је настала међународна обавеза, а који је закључен са једном или више ужих политичко-територијалних јединица друге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државе (друга уговорна страна – нпр.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федералне јединице, покрајине...).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715962"/>
          </a:xfrm>
        </p:spPr>
        <p:txBody>
          <a:bodyPr>
            <a:noAutofit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ИЗУЗЕЋА – ИЗМЕНЕ И ДОПУНЕ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8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04800"/>
            <a:ext cx="7067128" cy="1143000"/>
          </a:xfrm>
        </p:spPr>
        <p:txBody>
          <a:bodyPr>
            <a:normAutofit/>
          </a:bodyPr>
          <a:lstStyle/>
          <a:p>
            <a:pPr algn="ctr"/>
            <a:r>
              <a:rPr lang="sr-Cyrl-CS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ПОНУДА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" name="Content Placeholder 6" descr="Business-documentation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6629400" cy="4572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259632" y="381000"/>
            <a:ext cx="7427168" cy="639762"/>
          </a:xfrm>
        </p:spPr>
        <p:txBody>
          <a:bodyPr>
            <a:noAutofit/>
          </a:bodyPr>
          <a:lstStyle/>
          <a:p>
            <a:pPr algn="ctr"/>
            <a:r>
              <a:rPr lang="sr-Cyrl-CS" alt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ОБАВЕЗНА САДРЖИНА </a:t>
            </a:r>
            <a:br>
              <a:rPr lang="sr-Cyrl-CS" alt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alt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СПОРАЗУМА О ЗАЈЕДНИЧКОЈ ПОНУДИ</a:t>
            </a:r>
            <a:endParaRPr lang="en-US" altLang="en-US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1640" y="1681337"/>
          <a:ext cx="6669360" cy="394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202"/>
                <a:gridCol w="6169158"/>
              </a:tblGrid>
              <a:tr h="899112">
                <a:tc>
                  <a:txBody>
                    <a:bodyPr/>
                    <a:lstStyle/>
                    <a:p>
                      <a:pPr algn="ctr"/>
                      <a:r>
                        <a:rPr lang="sr-Cyrl-CS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члан групе који ће бити </a:t>
                      </a:r>
                      <a:r>
                        <a:rPr lang="sr-Cyrl-C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носилац</a:t>
                      </a:r>
                      <a:r>
                        <a:rPr lang="sr-Cyrl-CS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посла, односно који ће </a:t>
                      </a:r>
                      <a:r>
                        <a:rPr lang="sr-Cyrl-C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поднети понуду </a:t>
                      </a:r>
                      <a:r>
                        <a:rPr lang="sr-Cyrl-CS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који ће </a:t>
                      </a:r>
                      <a:r>
                        <a:rPr lang="sr-Cyrl-CS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заступати групу понуђача </a:t>
                      </a:r>
                      <a:r>
                        <a:rPr lang="sr-Cyrl-CS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 наручиоцем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5401"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понуђач који ће у име групе понуђача </a:t>
                      </a:r>
                      <a:r>
                        <a:rPr lang="sr-Cyrl-C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потписати уговор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9378"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понуђач који ће у име групе понуђача дати </a:t>
                      </a:r>
                      <a:r>
                        <a:rPr lang="sr-Cyrl-C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средство обезбеђења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5401"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понуђач који ће издати </a:t>
                      </a:r>
                      <a:r>
                        <a:rPr lang="sr-Cyrl-C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рачун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5401"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рачун на који ће бити извршено </a:t>
                      </a:r>
                      <a:r>
                        <a:rPr lang="sr-Cyrl-C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плаћање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2337"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C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обавезе</a:t>
                      </a:r>
                      <a:r>
                        <a:rPr lang="sr-Cyrl-CS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C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сваког од понуђача из групе понуђача за извршење уговора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31640" y="2519536"/>
            <a:ext cx="6669360" cy="20979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>
                <a:solidFill>
                  <a:srgbClr val="002060"/>
                </a:solidFill>
              </a:rPr>
              <a:t>ОБРИСАНО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31640" y="4653136"/>
          <a:ext cx="666936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07"/>
                <a:gridCol w="6183053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sr-Cyrl-CS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 послова </a:t>
                      </a:r>
                      <a:r>
                        <a:rPr lang="sr-Cyrl-CS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сваког од понуђача из групе понуђача у извршењу уговора</a:t>
                      </a:r>
                      <a:endParaRPr lang="en-US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7" grpId="0" build="allAtOnce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pPr algn="ctr"/>
            <a:r>
              <a:rPr lang="sr-Cyrl-C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НЕГАТИВНЕ РЕФЕРЕНЦЕ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Content Placeholder 6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6248400" cy="4114800"/>
          </a:xfrm>
        </p:spPr>
      </p:pic>
    </p:spTree>
    <p:extLst>
      <p:ext uri="{BB962C8B-B14F-4D97-AF65-F5344CB8AC3E}">
        <p14:creationId xmlns="" xmlns:p14="http://schemas.microsoft.com/office/powerpoint/2010/main" val="9848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9632" y="1524000"/>
            <a:ext cx="70866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sr-Cyrl-C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Одбијање понуде због негативне референце </a:t>
            </a:r>
            <a:r>
              <a:rPr lang="sr-Cyrl-C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више није обавеза </a:t>
            </a:r>
            <a:r>
              <a:rPr lang="sr-Cyrl-C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већ МОГУЋНОСТ за наручиоце !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9632" y="2362200"/>
            <a:ext cx="70866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Cyrl-C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 негативне референце који се везује за поступање понуђача у претходне три године прецизира се на период од ТРИ ГОДИНЕ ПРЕ ОБЈАВЉИВАЊА ПОЗИВА ЗА ПОДНОШЕЊЕ ПОНУДА у конкретном поступку јавне набавке.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632" y="5486400"/>
            <a:ext cx="70866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sr-Cyrl-C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УКИДА СЕ СПИСАК НЕГАТИВНИХ РЕФЕРЕНЦИ !!!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9632" y="3733800"/>
            <a:ext cx="708660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sr-Cyrl-C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 негативне референце из члана 82. став 3. тачка 8) ЗЈН:</a:t>
            </a:r>
          </a:p>
          <a:p>
            <a:pPr lvl="0" algn="just"/>
            <a:r>
              <a:rPr lang="sr-Cyrl-C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 одговарајући доказ примерен предмету јавне набавке, </a:t>
            </a:r>
            <a:r>
              <a:rPr lang="sr-Cyrl-CS" b="1" strike="sngStrik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одређен конкурсном документацијом,</a:t>
            </a:r>
            <a:r>
              <a:rPr lang="sr-Cyrl-C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који се односи на испуњење обавеза у ранијим поступцима јавне набавке или по раније закљученим уговорима о јавним набавкама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7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allAtOnce" animBg="1"/>
      <p:bldP spid="14" grpId="0" build="allAtOnce" animBg="1"/>
      <p:bldP spid="15" grpId="0" build="allAtOnce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РОКОВИ У ПОСТУПКУ ЈАВНЕ НАБАВКЕ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Content Placeholder 6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286000"/>
            <a:ext cx="6477000" cy="3657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/>
          <p:nvPr/>
        </p:nvCxnSpPr>
        <p:spPr>
          <a:xfrm rot="5400000" flipH="1" flipV="1">
            <a:off x="990600" y="47244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2"/>
          </p:cNvCxnSpPr>
          <p:nvPr/>
        </p:nvCxnSpPr>
        <p:spPr>
          <a:xfrm rot="5400000">
            <a:off x="3944874" y="2839974"/>
            <a:ext cx="2054352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81" y="381000"/>
            <a:ext cx="7620000" cy="594114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sr-Cyrl-C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МИНИМАЛНИ РОКОВИ ЗА ПОДНОШЕЊЕ </a:t>
            </a:r>
            <a:r>
              <a:rPr lang="x-none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ПОНУДА/ПРИЈАВА</a:t>
            </a:r>
            <a:endParaRPr lang="x-non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04800" y="1371600"/>
            <a:ext cx="16002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ОТВОРЕНИ 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057400" y="1371600"/>
            <a:ext cx="18288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 smtClean="0"/>
          </a:p>
          <a:p>
            <a:pPr algn="ctr"/>
            <a:r>
              <a:rPr lang="x-none" sz="1500" dirty="0" smtClean="0"/>
              <a:t>РЕСТРИКТИВНИ </a:t>
            </a:r>
          </a:p>
          <a:p>
            <a:pPr algn="ctr"/>
            <a:r>
              <a:rPr lang="x-none" sz="1500" dirty="0" smtClean="0"/>
              <a:t>I </a:t>
            </a:r>
            <a:r>
              <a:rPr lang="x-none" sz="1500" dirty="0"/>
              <a:t>ФАЗА</a:t>
            </a:r>
          </a:p>
          <a:p>
            <a:pPr algn="ctr"/>
            <a:endParaRPr lang="x-none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4038600" y="1371600"/>
            <a:ext cx="22098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 smtClean="0"/>
          </a:p>
          <a:p>
            <a:pPr algn="ctr"/>
            <a:r>
              <a:rPr lang="x-none" sz="1500" dirty="0" smtClean="0"/>
              <a:t>КВАЛИФИКАЦИОНИ </a:t>
            </a:r>
          </a:p>
          <a:p>
            <a:pPr algn="ctr"/>
            <a:r>
              <a:rPr lang="x-none" sz="1500" dirty="0" smtClean="0"/>
              <a:t>I </a:t>
            </a:r>
            <a:r>
              <a:rPr lang="x-none" sz="1500" dirty="0"/>
              <a:t>ФАЗА</a:t>
            </a:r>
          </a:p>
          <a:p>
            <a:pPr algn="ctr"/>
            <a:r>
              <a:rPr lang="x-none" dirty="0" smtClean="0"/>
              <a:t> </a:t>
            </a:r>
            <a:endParaRPr lang="x-none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609600" y="26670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2209800" y="2743200"/>
            <a:ext cx="2057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019800" y="2133600"/>
            <a:ext cx="2057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33400" y="4038600"/>
            <a:ext cx="7696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ДАНА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ОБЈАВЉИВАЊА </a:t>
            </a:r>
            <a:r>
              <a:rPr lang="x-none" sz="1600" dirty="0" smtClean="0">
                <a:latin typeface="Times New Roman" pitchFamily="18" charset="0"/>
                <a:cs typeface="Times New Roman" pitchFamily="18" charset="0"/>
              </a:rPr>
              <a:t>НА ПОРТАЛУ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ЈАВНИХ НАБАВКИ</a:t>
            </a:r>
            <a:endParaRPr lang="x-none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838200" y="2743200"/>
            <a:ext cx="1600200" cy="766525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40/30/22</a:t>
            </a:r>
            <a:endParaRPr lang="x-none" dirty="0"/>
          </a:p>
        </p:txBody>
      </p:sp>
      <p:sp>
        <p:nvSpPr>
          <p:cNvPr id="9" name="Teardrop 8"/>
          <p:cNvSpPr/>
          <p:nvPr/>
        </p:nvSpPr>
        <p:spPr>
          <a:xfrm>
            <a:off x="4343400" y="3048000"/>
            <a:ext cx="1676400" cy="75428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40/30/22</a:t>
            </a:r>
            <a:endParaRPr lang="x-none" dirty="0"/>
          </a:p>
        </p:txBody>
      </p:sp>
      <p:sp>
        <p:nvSpPr>
          <p:cNvPr id="10" name="Teardrop 9"/>
          <p:cNvSpPr/>
          <p:nvPr/>
        </p:nvSpPr>
        <p:spPr>
          <a:xfrm>
            <a:off x="6248400" y="2971800"/>
            <a:ext cx="1730477" cy="739930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40/30/22</a:t>
            </a:r>
            <a:endParaRPr lang="x-none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6400800" y="1371600"/>
            <a:ext cx="19812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1600" dirty="0" smtClean="0"/>
          </a:p>
          <a:p>
            <a:pPr algn="ctr"/>
            <a:r>
              <a:rPr lang="sr-Cyrl-CS" sz="1600" dirty="0" smtClean="0"/>
              <a:t>КОНКУРЕНТНИ ДИЈАЛОГ </a:t>
            </a:r>
            <a:r>
              <a:rPr lang="sr-Latn-CS" sz="1600" dirty="0" smtClean="0"/>
              <a:t>I </a:t>
            </a:r>
            <a:r>
              <a:rPr lang="sr-Cyrl-CS" sz="1600" dirty="0" smtClean="0"/>
              <a:t>ФАЗА</a:t>
            </a:r>
            <a:endParaRPr lang="x-none" sz="1600" dirty="0"/>
          </a:p>
          <a:p>
            <a:pPr algn="ctr"/>
            <a:r>
              <a:rPr lang="x-none" dirty="0" smtClean="0"/>
              <a:t> </a:t>
            </a:r>
            <a:endParaRPr lang="x-none" dirty="0"/>
          </a:p>
        </p:txBody>
      </p:sp>
      <p:sp>
        <p:nvSpPr>
          <p:cNvPr id="16" name="Rectangle 15"/>
          <p:cNvSpPr/>
          <p:nvPr/>
        </p:nvSpPr>
        <p:spPr>
          <a:xfrm>
            <a:off x="2971800" y="2133600"/>
            <a:ext cx="36576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tx1"/>
                </a:solidFill>
              </a:rPr>
              <a:t>ПРЕТХОДНО ОБАВЕШТЕЊЕ</a:t>
            </a:r>
          </a:p>
          <a:p>
            <a:pPr algn="ctr"/>
            <a:r>
              <a:rPr lang="sr-Cyrl-CS" dirty="0" smtClean="0">
                <a:solidFill>
                  <a:schemeClr val="tx1"/>
                </a:solidFill>
              </a:rPr>
              <a:t>30 ДАНА – 6 МЕСЕЦИ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 flipV="1">
            <a:off x="1752600" y="2438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0" y="27432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876800" y="29718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ardrop 41"/>
          <p:cNvSpPr/>
          <p:nvPr/>
        </p:nvSpPr>
        <p:spPr>
          <a:xfrm>
            <a:off x="2590800" y="3048000"/>
            <a:ext cx="1600200" cy="766525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40/30/22</a:t>
            </a:r>
            <a:endParaRPr lang="x-none" dirty="0"/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3505200" y="27432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Alternate Process 51"/>
          <p:cNvSpPr/>
          <p:nvPr/>
        </p:nvSpPr>
        <p:spPr>
          <a:xfrm>
            <a:off x="381000" y="5410200"/>
            <a:ext cx="1828800" cy="12192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ПРЕГОВАРАЧКИ ПОСТУПАК СА ОБЈАВЉИВАЊЕМ ПОЗИВА ЗА ДОСТАВЉАЊЕ ПОНУДА</a:t>
            </a:r>
            <a:endParaRPr lang="x-none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ardrop 56"/>
          <p:cNvSpPr/>
          <p:nvPr/>
        </p:nvSpPr>
        <p:spPr>
          <a:xfrm>
            <a:off x="685800" y="4648200"/>
            <a:ext cx="1371600" cy="609600"/>
          </a:xfrm>
          <a:prstGeom prst="teardro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25 дана</a:t>
            </a:r>
            <a:endParaRPr lang="x-none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71800" y="2133600"/>
            <a:ext cx="36576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2"/>
                </a:solidFill>
              </a:rPr>
              <a:t>ПРЕТХОДНО ОБАВЕШТЕЊЕ</a:t>
            </a:r>
          </a:p>
          <a:p>
            <a:pPr algn="ctr"/>
            <a:r>
              <a:rPr lang="sr-Cyrl-CS" dirty="0" smtClean="0">
                <a:solidFill>
                  <a:schemeClr val="bg2"/>
                </a:solidFill>
              </a:rPr>
              <a:t>35 ДАНА – 12 МЕСЕЦИ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Teardrop 31"/>
          <p:cNvSpPr/>
          <p:nvPr/>
        </p:nvSpPr>
        <p:spPr>
          <a:xfrm>
            <a:off x="838200" y="2743200"/>
            <a:ext cx="1600200" cy="766525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2"/>
                </a:solidFill>
              </a:rPr>
              <a:t>35</a:t>
            </a:r>
            <a:r>
              <a:rPr lang="x-none" smtClean="0">
                <a:solidFill>
                  <a:schemeClr val="bg2"/>
                </a:solidFill>
              </a:rPr>
              <a:t>/30</a:t>
            </a:r>
            <a:endParaRPr lang="sr-Cyrl-CS" dirty="0" smtClean="0">
              <a:solidFill>
                <a:schemeClr val="bg2"/>
              </a:solidFill>
            </a:endParaRPr>
          </a:p>
          <a:p>
            <a:pPr algn="ctr"/>
            <a:r>
              <a:rPr lang="sr-Cyrl-CS" dirty="0" smtClean="0">
                <a:solidFill>
                  <a:schemeClr val="bg2"/>
                </a:solidFill>
              </a:rPr>
              <a:t>20/15</a:t>
            </a:r>
            <a:endParaRPr lang="x-none" dirty="0">
              <a:solidFill>
                <a:schemeClr val="bg2"/>
              </a:solidFill>
            </a:endParaRPr>
          </a:p>
        </p:txBody>
      </p:sp>
      <p:sp>
        <p:nvSpPr>
          <p:cNvPr id="34" name="Teardrop 33"/>
          <p:cNvSpPr/>
          <p:nvPr/>
        </p:nvSpPr>
        <p:spPr>
          <a:xfrm>
            <a:off x="2590800" y="3048000"/>
            <a:ext cx="1600200" cy="766525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2"/>
                </a:solidFill>
              </a:rPr>
              <a:t>35</a:t>
            </a:r>
            <a:r>
              <a:rPr lang="x-none" smtClean="0">
                <a:solidFill>
                  <a:schemeClr val="bg2"/>
                </a:solidFill>
              </a:rPr>
              <a:t>/30</a:t>
            </a:r>
            <a:endParaRPr lang="sr-Cyrl-CS" dirty="0" smtClean="0">
              <a:solidFill>
                <a:schemeClr val="bg2"/>
              </a:solidFill>
            </a:endParaRPr>
          </a:p>
          <a:p>
            <a:pPr algn="ctr"/>
            <a:r>
              <a:rPr lang="sr-Cyrl-CS" dirty="0" smtClean="0">
                <a:solidFill>
                  <a:schemeClr val="bg2"/>
                </a:solidFill>
              </a:rPr>
              <a:t>20/15</a:t>
            </a:r>
            <a:endParaRPr lang="x-none" dirty="0">
              <a:solidFill>
                <a:schemeClr val="bg2"/>
              </a:solidFill>
            </a:endParaRPr>
          </a:p>
        </p:txBody>
      </p:sp>
      <p:sp>
        <p:nvSpPr>
          <p:cNvPr id="35" name="Teardrop 34"/>
          <p:cNvSpPr/>
          <p:nvPr/>
        </p:nvSpPr>
        <p:spPr>
          <a:xfrm>
            <a:off x="4343400" y="3048000"/>
            <a:ext cx="1676400" cy="766525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2"/>
                </a:solidFill>
              </a:rPr>
              <a:t>35</a:t>
            </a:r>
            <a:r>
              <a:rPr lang="x-none" smtClean="0">
                <a:solidFill>
                  <a:schemeClr val="bg2"/>
                </a:solidFill>
              </a:rPr>
              <a:t>/30</a:t>
            </a:r>
            <a:endParaRPr lang="sr-Cyrl-CS" dirty="0" smtClean="0">
              <a:solidFill>
                <a:schemeClr val="bg2"/>
              </a:solidFill>
            </a:endParaRPr>
          </a:p>
          <a:p>
            <a:pPr algn="ctr"/>
            <a:r>
              <a:rPr lang="sr-Cyrl-CS" dirty="0" smtClean="0">
                <a:solidFill>
                  <a:schemeClr val="bg2"/>
                </a:solidFill>
              </a:rPr>
              <a:t>20/15</a:t>
            </a:r>
            <a:endParaRPr lang="x-none" dirty="0">
              <a:solidFill>
                <a:schemeClr val="bg2"/>
              </a:solidFill>
            </a:endParaRPr>
          </a:p>
        </p:txBody>
      </p:sp>
      <p:sp>
        <p:nvSpPr>
          <p:cNvPr id="36" name="Teardrop 35"/>
          <p:cNvSpPr/>
          <p:nvPr/>
        </p:nvSpPr>
        <p:spPr>
          <a:xfrm>
            <a:off x="6248400" y="2971800"/>
            <a:ext cx="1752600" cy="766525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2"/>
                </a:solidFill>
              </a:rPr>
              <a:t>35</a:t>
            </a:r>
            <a:r>
              <a:rPr lang="x-none" smtClean="0">
                <a:solidFill>
                  <a:schemeClr val="bg2"/>
                </a:solidFill>
              </a:rPr>
              <a:t>/30</a:t>
            </a:r>
            <a:endParaRPr lang="sr-Cyrl-CS" dirty="0" smtClean="0">
              <a:solidFill>
                <a:schemeClr val="bg2"/>
              </a:solidFill>
            </a:endParaRPr>
          </a:p>
          <a:p>
            <a:pPr algn="ctr"/>
            <a:r>
              <a:rPr lang="sr-Cyrl-CS" dirty="0" smtClean="0">
                <a:solidFill>
                  <a:schemeClr val="bg2"/>
                </a:solidFill>
              </a:rPr>
              <a:t>20/15</a:t>
            </a:r>
            <a:endParaRPr lang="x-none" dirty="0">
              <a:solidFill>
                <a:schemeClr val="bg2"/>
              </a:solidFill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2743200" y="4648200"/>
            <a:ext cx="2362200" cy="762000"/>
          </a:xfrm>
          <a:prstGeom prst="flowChartAlternateProcess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ПОЗИВ ПРВОБИТНИМ ПОНУЂАЧИМА</a:t>
            </a:r>
            <a:endParaRPr lang="x-none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ardrop 39"/>
          <p:cNvSpPr/>
          <p:nvPr/>
        </p:nvSpPr>
        <p:spPr>
          <a:xfrm>
            <a:off x="5486400" y="4724400"/>
            <a:ext cx="1828800" cy="533400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bg2"/>
                </a:solidFill>
              </a:rPr>
              <a:t>Примерен рок</a:t>
            </a:r>
            <a:endParaRPr lang="x-none" dirty="0">
              <a:solidFill>
                <a:schemeClr val="bg2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2438400" y="5867400"/>
            <a:ext cx="3276600" cy="685800"/>
          </a:xfrm>
          <a:prstGeom prst="flowChartAlternateProcess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ПРЕГОВАРАЧКИ ПОСТУПАК ИЗ ЧЛАНА 35. СТАВ 1. ТАЧКА 1) ЗЈН</a:t>
            </a:r>
            <a:endParaRPr lang="x-none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733800" y="54102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40" idx="4"/>
          </p:cNvCxnSpPr>
          <p:nvPr/>
        </p:nvCxnSpPr>
        <p:spPr>
          <a:xfrm flipV="1">
            <a:off x="5105400" y="4991100"/>
            <a:ext cx="3810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010400" y="5219700"/>
            <a:ext cx="2286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943600" y="5638800"/>
            <a:ext cx="2743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ДАНА СЛАЊА ПОЗИВА</a:t>
            </a:r>
            <a:endParaRPr lang="x-none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2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22" grpId="0" build="allAtOnce" animBg="1"/>
      <p:bldP spid="7" grpId="0" build="allAtOnce" animBg="1"/>
      <p:bldP spid="9" grpId="0" build="allAtOnce" animBg="1"/>
      <p:bldP spid="10" grpId="0" build="allAtOnce" animBg="1"/>
      <p:bldP spid="15" grpId="0" build="allAtOnce" animBg="1"/>
      <p:bldP spid="16" grpId="0" build="allAtOnce" animBg="1"/>
      <p:bldP spid="42" grpId="0" build="allAtOnce" animBg="1"/>
      <p:bldP spid="52" grpId="0" build="allAtOnce" animBg="1"/>
      <p:bldP spid="57" grpId="0" build="allAtOnce" animBg="1"/>
      <p:bldP spid="31" grpId="0" build="allAtOnce" animBg="1"/>
      <p:bldP spid="32" grpId="0" build="allAtOnce" animBg="1"/>
      <p:bldP spid="34" grpId="0" build="allAtOnce" animBg="1"/>
      <p:bldP spid="35" grpId="0" build="allAtOnce" animBg="1"/>
      <p:bldP spid="36" grpId="0" build="allAtOnce" animBg="1"/>
      <p:bldP spid="38" grpId="0" build="allAtOnce" animBg="1"/>
      <p:bldP spid="40" grpId="0" build="allAtOnce" animBg="1"/>
      <p:bldP spid="39" grpId="0" build="allAtOnce" animBg="1"/>
      <p:bldP spid="49" grpId="0" build="allAtOnce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57200"/>
            <a:ext cx="5932512" cy="1371600"/>
          </a:xfrm>
        </p:spPr>
        <p:txBody>
          <a:bodyPr>
            <a:normAutofit fontScale="92500"/>
          </a:bodyPr>
          <a:lstStyle/>
          <a:p>
            <a:pPr marL="514350" indent="-514350" algn="ctr"/>
            <a:r>
              <a:rPr lang="sr-Cyrl-C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ОТВАРАЊЕ И СТРУЧНА ОЦЕНА ПОНУДА</a:t>
            </a:r>
            <a:endParaRPr lang="x-none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9442" name="Picture 2" descr="Chuck Hollingsworth, Ryan Shoemaker, and Maria Martin open and record sealed contractor bids at a public bid opening on Nov. 19, for the construction of facilities at Kandahar Airfield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867400" cy="3733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7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Отварање понуда </a:t>
            </a:r>
            <a:endParaRPr 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8080"/>
              </a:buClr>
            </a:pP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Записник о отврању понуда обавезно садржи процењену вредност </a:t>
            </a:r>
            <a:r>
              <a:rPr lang="x-none" sz="24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и посебно за сваку партију </a:t>
            </a:r>
          </a:p>
          <a:p>
            <a:pPr marL="36576" indent="0">
              <a:buNone/>
            </a:pP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03648" y="3169920"/>
            <a:ext cx="6825952" cy="259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је поднета </a:t>
            </a:r>
            <a:r>
              <a:rPr lang="ru-RU" sz="24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НЕБЛАГОВРЕМЕНА ПОНУДА,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ће је по окончању поступка отварања вратити неотворену понуђачу, са назнаком да је поднета неблаговремено.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7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60840" cy="609600"/>
          </a:xfrm>
        </p:spPr>
        <p:txBody>
          <a:bodyPr>
            <a:normAutofit/>
          </a:bodyPr>
          <a:lstStyle/>
          <a:p>
            <a:pPr algn="ctr"/>
            <a:r>
              <a:rPr lang="x-non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Извештај о стручној оцени понуда</a:t>
            </a:r>
            <a:endParaRPr lang="x-none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7774754"/>
              </p:ext>
            </p:extLst>
          </p:nvPr>
        </p:nvGraphicFramePr>
        <p:xfrm>
          <a:off x="1115616" y="908720"/>
          <a:ext cx="7704856" cy="558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129"/>
                <a:gridCol w="3989727"/>
              </a:tblGrid>
              <a:tr h="427673"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x-none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Садржи </a:t>
                      </a:r>
                      <a:endParaRPr lang="x-none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Више не садржи</a:t>
                      </a:r>
                      <a:r>
                        <a:rPr lang="x-none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79139">
                <a:tc>
                  <a:txBody>
                    <a:bodyPr/>
                    <a:lstStyle/>
                    <a:p>
                      <a:r>
                        <a:rPr lang="x-non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ЈН 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Податке из плана набавке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628703">
                <a:tc>
                  <a:txBody>
                    <a:bodyPr/>
                    <a:lstStyle/>
                    <a:p>
                      <a:r>
                        <a:rPr lang="x-non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Процењену</a:t>
                      </a:r>
                      <a:r>
                        <a:rPr lang="x-none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вредност ЈН укупно и посебно за сваку партију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Одступања од плана набаваке</a:t>
                      </a:r>
                      <a:r>
                        <a:rPr lang="x-none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 образложењем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628703">
                <a:tc>
                  <a:txBody>
                    <a:bodyPr/>
                    <a:lstStyle/>
                    <a:p>
                      <a:r>
                        <a:rPr lang="x-non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Основне</a:t>
                      </a:r>
                      <a:r>
                        <a:rPr lang="x-none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податке о понуђачима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Разлози и оправданост </a:t>
                      </a:r>
                      <a:r>
                        <a:rPr lang="x-none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поступка ЈН, ако није отворени или рестриктивни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628703">
                <a:tc>
                  <a:txBody>
                    <a:bodyPr/>
                    <a:lstStyle/>
                    <a:p>
                      <a:r>
                        <a:rPr kumimoji="0" lang="x-none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онуде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које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одбијене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разлоге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одбијање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понуђену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цену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тих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пону</a:t>
                      </a:r>
                      <a:r>
                        <a:rPr kumimoji="0" lang="x-none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</a:t>
                      </a:r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Подаци о заједничкој набавци 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628703">
                <a:tc>
                  <a:txBody>
                    <a:bodyPr/>
                    <a:lstStyle/>
                    <a:p>
                      <a:r>
                        <a:rPr lang="x-non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Образложење евенталног одбијања понуде због неуобичајено ниске цене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понуда  - мишљење комисије о разлозима и предлог мера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1167592">
                <a:tc>
                  <a:txBody>
                    <a:bodyPr/>
                    <a:lstStyle/>
                    <a:p>
                      <a:endParaRPr lang="x-none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x-non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 методологије</a:t>
                      </a:r>
                      <a:r>
                        <a:rPr lang="x-none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доделе пондера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r-Cyrl-C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 неодговорајуће и неприхватљиве понуде  - мишљење комисије </a:t>
                      </a:r>
                      <a:r>
                        <a:rPr kumimoji="0" lang="x-none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разлозима и </a:t>
                      </a:r>
                      <a:r>
                        <a:rPr kumimoji="0" lang="sr-Cyrl-C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начин на који је одређена процењена вредност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898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азив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понуђача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коме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додељује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уговор,и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назив</a:t>
                      </a:r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подизвођача</a:t>
                      </a:r>
                      <a:r>
                        <a:rPr kumimoji="0" lang="x-none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x-none" sz="16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x-none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x-non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x-non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353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14016" cy="1143000"/>
          </a:xfrm>
        </p:spPr>
        <p:txBody>
          <a:bodyPr>
            <a:normAutofit/>
          </a:bodyPr>
          <a:lstStyle/>
          <a:p>
            <a:pPr algn="ctr"/>
            <a:r>
              <a:rPr lang="x-non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 за доделу уговора </a:t>
            </a:r>
            <a:endParaRPr 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008080"/>
              </a:buClr>
            </a:pPr>
            <a:r>
              <a:rPr lang="x-none" sz="2200" dirty="0">
                <a:latin typeface="Times New Roman" pitchFamily="18" charset="0"/>
                <a:cs typeface="Times New Roman" pitchFamily="18" charset="0"/>
              </a:rPr>
              <a:t>Додела </a:t>
            </a:r>
            <a:r>
              <a:rPr lang="x-none" sz="2200">
                <a:latin typeface="Times New Roman" pitchFamily="18" charset="0"/>
                <a:cs typeface="Times New Roman" pitchFamily="18" charset="0"/>
              </a:rPr>
              <a:t>уговора</a:t>
            </a:r>
            <a:r>
              <a:rPr lang="x-none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x-none" sz="2200" b="1" smtClean="0">
                <a:latin typeface="Times New Roman" pitchFamily="18" charset="0"/>
                <a:cs typeface="Times New Roman" pitchFamily="18" charset="0"/>
              </a:rPr>
              <a:t>најмање једн</a:t>
            </a:r>
            <a:r>
              <a:rPr lang="x-none" sz="2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x-none" sz="2200" b="1" smtClean="0">
                <a:latin typeface="Times New Roman" pitchFamily="18" charset="0"/>
                <a:cs typeface="Times New Roman" pitchFamily="18" charset="0"/>
              </a:rPr>
              <a:t> прихватљив</a:t>
            </a:r>
            <a:r>
              <a:rPr lang="x-none" sz="2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x-none" sz="2200" b="1" smtClean="0">
                <a:latin typeface="Times New Roman" pitchFamily="18" charset="0"/>
                <a:cs typeface="Times New Roman" pitchFamily="18" charset="0"/>
              </a:rPr>
              <a:t> понуд</a:t>
            </a:r>
            <a:r>
              <a:rPr lang="x-none" sz="2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x-none" sz="22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8080"/>
              </a:buClr>
            </a:pPr>
            <a:r>
              <a:rPr lang="x-none" sz="2200" dirty="0" smtClean="0">
                <a:latin typeface="Times New Roman" pitchFamily="18" charset="0"/>
                <a:cs typeface="Times New Roman" pitchFamily="18" charset="0"/>
              </a:rPr>
              <a:t>Могућност доделе уговора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понуђачу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чија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понуда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садржи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понуђену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цену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b="1" dirty="0" err="1">
                <a:latin typeface="Times New Roman" pitchFamily="18" charset="0"/>
                <a:cs typeface="Times New Roman" pitchFamily="18" charset="0"/>
              </a:rPr>
              <a:t>већу</a:t>
            </a:r>
            <a:r>
              <a:rPr lang="en-US" altLang="x-none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b="1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x-none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b="1" dirty="0" err="1">
                <a:latin typeface="Times New Roman" pitchFamily="18" charset="0"/>
                <a:cs typeface="Times New Roman" pitchFamily="18" charset="0"/>
              </a:rPr>
              <a:t>процењене</a:t>
            </a:r>
            <a:r>
              <a:rPr lang="en-US" altLang="x-none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b="1" dirty="0" err="1">
                <a:latin typeface="Times New Roman" pitchFamily="18" charset="0"/>
                <a:cs typeface="Times New Roman" pitchFamily="18" charset="0"/>
              </a:rPr>
              <a:t>вредности</a:t>
            </a:r>
            <a:r>
              <a:rPr lang="en-US" altLang="x-none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јавне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 smtClean="0">
                <a:latin typeface="Times New Roman" pitchFamily="18" charset="0"/>
                <a:cs typeface="Times New Roman" pitchFamily="18" charset="0"/>
              </a:rPr>
              <a:t>набавке</a:t>
            </a:r>
            <a:r>
              <a:rPr lang="sr-Cyrl-CS" altLang="x-non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altLang="x-none" sz="2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без обзира на врсту </a:t>
            </a:r>
            <a:r>
              <a:rPr lang="sr-Cyrl-CS" altLang="x-none" sz="2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поступка</a:t>
            </a:r>
            <a:r>
              <a:rPr lang="sr-Cyrl-CS" altLang="x-none" sz="2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sr-Cyrl-CS" altLang="x-none" sz="2200" dirty="0" smtClean="0">
                <a:latin typeface="Times New Roman" pitchFamily="18" charset="0"/>
                <a:cs typeface="Times New Roman" pitchFamily="18" charset="0"/>
              </a:rPr>
              <a:t> ако </a:t>
            </a:r>
            <a:r>
              <a:rPr lang="sr-Cyrl-CS" altLang="x-none" sz="2200" dirty="0">
                <a:latin typeface="Times New Roman" pitchFamily="18" charset="0"/>
                <a:cs typeface="Times New Roman" pitchFamily="18" charset="0"/>
              </a:rPr>
              <a:t>понуђена цена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већа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упоредиве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тржишне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 smtClean="0">
                <a:latin typeface="Times New Roman" pitchFamily="18" charset="0"/>
                <a:cs typeface="Times New Roman" pitchFamily="18" charset="0"/>
              </a:rPr>
              <a:t>цене</a:t>
            </a:r>
            <a:endParaRPr lang="sr-Cyrl-CS" altLang="x-none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x-none" altLang="x-non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x-none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понуђене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цене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свим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одговарајућим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понудама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веће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процењене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вредности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>
                <a:latin typeface="Times New Roman" pitchFamily="18" charset="0"/>
                <a:cs typeface="Times New Roman" pitchFamily="18" charset="0"/>
              </a:rPr>
              <a:t>јавне</a:t>
            </a:r>
            <a:r>
              <a:rPr lang="en-US" altLang="x-non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200" dirty="0" err="1" smtClean="0">
                <a:latin typeface="Times New Roman" pitchFamily="18" charset="0"/>
                <a:cs typeface="Times New Roman" pitchFamily="18" charset="0"/>
              </a:rPr>
              <a:t>набавке</a:t>
            </a:r>
            <a:r>
              <a:rPr lang="x-none" altLang="x-none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x-none" sz="2200" smtClean="0">
                <a:latin typeface="Times New Roman" pitchFamily="18" charset="0"/>
                <a:cs typeface="Times New Roman" pitchFamily="18" charset="0"/>
              </a:rPr>
              <a:t>само </a:t>
            </a:r>
            <a:r>
              <a:rPr lang="x-none" sz="2200">
                <a:latin typeface="Times New Roman" pitchFamily="18" charset="0"/>
                <a:cs typeface="Times New Roman" pitchFamily="18" charset="0"/>
              </a:rPr>
              <a:t>једна понуда у поступку = све)</a:t>
            </a:r>
            <a:endParaRPr lang="sr-Cyrl-CS" altLang="x-none" sz="2200" dirty="0">
              <a:latin typeface="Times New Roman" pitchFamily="18" charset="0"/>
              <a:cs typeface="Times New Roman" pitchFamily="18" charset="0"/>
            </a:endParaRPr>
          </a:p>
          <a:p>
            <a:pPr marL="448056" lvl="1" indent="0" algn="just">
              <a:buClr>
                <a:srgbClr val="008080"/>
              </a:buClr>
              <a:buNone/>
            </a:pPr>
            <a:r>
              <a:rPr lang="x-none" sz="2200" dirty="0" smtClean="0">
                <a:latin typeface="Times New Roman" pitchFamily="18" charset="0"/>
                <a:cs typeface="Times New Roman" pitchFamily="18" charset="0"/>
              </a:rPr>
              <a:t>У том случају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достави</a:t>
            </a:r>
            <a:r>
              <a:rPr lang="x-none" sz="2200" dirty="0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образложен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извештај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x-none" sz="2200" dirty="0" smtClean="0">
                <a:latin typeface="Times New Roman" pitchFamily="18" charset="0"/>
                <a:cs typeface="Times New Roman" pitchFamily="18" charset="0"/>
              </a:rPr>
              <a:t>ЈН И ДРИ</a:t>
            </a:r>
            <a:endParaRPr lang="x-none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8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84784"/>
            <a:ext cx="7200800" cy="4641379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CS" sz="1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Тачка 2), </a:t>
            </a:r>
            <a:r>
              <a:rPr lang="sr-Cyrl-CS" sz="1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подтачка </a:t>
            </a:r>
            <a:r>
              <a:rPr lang="sr-Cyrl-CS" sz="1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</a:p>
          <a:p>
            <a:pPr marL="0" indent="0" algn="just">
              <a:buFontTx/>
              <a:buNone/>
              <a:defRPr/>
            </a:pP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Одредбе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овог закона наручиоци не примењују на:</a:t>
            </a:r>
            <a:endParaRPr lang="sr-Cyrl-CS" sz="1800" b="1" dirty="0" smtClean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sr-Cyrl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набавке, односно конкурсе за дизајн које су наручиоци </a:t>
            </a:r>
            <a:r>
              <a:rPr lang="sr-Cyrl-C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обавезни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спроведу </a:t>
            </a:r>
            <a:r>
              <a:rPr lang="sr-Cyrl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складу са поступцима набавки установљеним: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Cyrl-CS" sz="1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актом о донацији, ако се та набавка финансира из средстава донације;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FontTx/>
              <a:buNone/>
              <a:defRPr/>
            </a:pP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више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услова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примену изузетка:</a:t>
            </a:r>
          </a:p>
          <a:p>
            <a:pPr marL="0" indent="0" algn="just">
              <a:buFontTx/>
              <a:buNone/>
              <a:defRPr/>
            </a:pP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а)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набавка се финансира из средстава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донације</a:t>
            </a:r>
          </a:p>
          <a:p>
            <a:pPr marL="0" indent="0" algn="just">
              <a:buFontTx/>
              <a:buNone/>
              <a:defRPr/>
            </a:pP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б) правила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 практично одређује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донатор</a:t>
            </a:r>
          </a:p>
          <a:p>
            <a:pPr marL="0" indent="0" algn="just">
              <a:buFontTx/>
              <a:buNone/>
              <a:defRPr/>
            </a:pP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в) дата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(поступак набавке) су предвиђена актом о </a:t>
            </a:r>
            <a:endParaRPr lang="x-non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донацији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4" y="228600"/>
            <a:ext cx="7041976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ИЗУЗЕЋА – ИЗМЕНЕ И ДОПУНЕ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2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 smtClean="0">
                <a:solidFill>
                  <a:srgbClr val="0070C0"/>
                </a:solidFill>
                <a:effectLst/>
              </a:rPr>
              <a:t>Одлука о додели уговора</a:t>
            </a:r>
            <a:endParaRPr lang="x-none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sr-Cyrl-CS" altLang="x-none" sz="3200" dirty="0">
                <a:latin typeface="Times New Roman" pitchFamily="18" charset="0"/>
                <a:cs typeface="Times New Roman" pitchFamily="18" charset="0"/>
              </a:rPr>
              <a:t>Одлука о </a:t>
            </a:r>
            <a:r>
              <a:rPr lang="en-US" altLang="x-none" sz="3200" dirty="0" err="1">
                <a:latin typeface="Times New Roman" pitchFamily="18" charset="0"/>
                <a:cs typeface="Times New Roman" pitchFamily="18" charset="0"/>
              </a:rPr>
              <a:t>додели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200" dirty="0" err="1">
                <a:latin typeface="Times New Roman" pitchFamily="18" charset="0"/>
                <a:cs typeface="Times New Roman" pitchFamily="18" charset="0"/>
              </a:rPr>
              <a:t>уговора</a:t>
            </a:r>
            <a:r>
              <a:rPr lang="sr-Cyrl-CS" altLang="x-none" sz="3200" dirty="0">
                <a:latin typeface="Times New Roman" pitchFamily="18" charset="0"/>
                <a:cs typeface="Times New Roman" pitchFamily="18" charset="0"/>
              </a:rPr>
              <a:t> мора бити образложена и мора да садржи нарочито податке из извештаја о стручној оцени </a:t>
            </a:r>
            <a:r>
              <a:rPr lang="ru-RU" altLang="x-none" sz="32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CS" altLang="x-none" sz="32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упутство о правном </a:t>
            </a:r>
            <a:r>
              <a:rPr lang="sr-Cyrl-CS" altLang="x-none" sz="32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средству</a:t>
            </a:r>
            <a:endParaRPr lang="en-US" altLang="x-none" sz="32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sr-Cyrl-CS" altLang="x-none" sz="3200" dirty="0">
                <a:latin typeface="Times New Roman" pitchFamily="18" charset="0"/>
                <a:cs typeface="Times New Roman" pitchFamily="18" charset="0"/>
              </a:rPr>
              <a:t>Наручилац је дужан да одлуку о </a:t>
            </a:r>
            <a:r>
              <a:rPr lang="en-US" altLang="x-none" sz="3200" dirty="0" err="1">
                <a:latin typeface="Times New Roman" pitchFamily="18" charset="0"/>
                <a:cs typeface="Times New Roman" pitchFamily="18" charset="0"/>
              </a:rPr>
              <a:t>додели</a:t>
            </a:r>
            <a:r>
              <a:rPr lang="en-US" altLang="x-none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3200" dirty="0" err="1">
                <a:latin typeface="Times New Roman" pitchFamily="18" charset="0"/>
                <a:cs typeface="Times New Roman" pitchFamily="18" charset="0"/>
              </a:rPr>
              <a:t>уговора</a:t>
            </a:r>
            <a:r>
              <a:rPr lang="sr-Cyrl-CS" altLang="x-none" sz="3200" dirty="0">
                <a:latin typeface="Times New Roman" pitchFamily="18" charset="0"/>
                <a:cs typeface="Times New Roman" pitchFamily="18" charset="0"/>
              </a:rPr>
              <a:t> у року од </a:t>
            </a:r>
            <a:r>
              <a:rPr lang="en-US" altLang="x-none" sz="3200" dirty="0" err="1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sr-Cyrl-CS" altLang="x-none" sz="3200" dirty="0">
                <a:latin typeface="Times New Roman" pitchFamily="18" charset="0"/>
                <a:cs typeface="Times New Roman" pitchFamily="18" charset="0"/>
              </a:rPr>
              <a:t> дана од дана </a:t>
            </a:r>
            <a:r>
              <a:rPr lang="sr-Cyrl-CS" altLang="x-none" sz="3200" dirty="0" smtClean="0">
                <a:latin typeface="Times New Roman" pitchFamily="18" charset="0"/>
                <a:cs typeface="Times New Roman" pitchFamily="18" charset="0"/>
              </a:rPr>
              <a:t>доношења </a:t>
            </a:r>
            <a:r>
              <a:rPr lang="ru-RU" altLang="x-none" sz="32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објави </a:t>
            </a:r>
            <a:r>
              <a:rPr lang="ru-RU" altLang="x-none" sz="32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на Порталу јавних набавки и на својој интернет </a:t>
            </a:r>
            <a:r>
              <a:rPr lang="ru-RU" altLang="x-none" sz="3200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страници</a:t>
            </a:r>
          </a:p>
          <a:p>
            <a:pPr algn="just">
              <a:buClr>
                <a:srgbClr val="008080"/>
              </a:buClr>
              <a:buFont typeface="Wingdings" pitchFamily="2" charset="2"/>
              <a:buChar char="ü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одлука садржи податке који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представљају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пословну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тајну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или садржи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тајне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податке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подаци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одлуке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неће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објавити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x-none" sz="3200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Clr>
                <a:srgbClr val="008080"/>
              </a:buClr>
              <a:buNone/>
            </a:pP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 том случаји одлука се у и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зворном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облику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доставља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ЈН И ДРИ </a:t>
            </a:r>
            <a:endParaRPr lang="ru-RU" altLang="x-none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altLang="x-none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en-US" altLang="x-none" dirty="0">
              <a:latin typeface="Times New Roman" pitchFamily="18" charset="0"/>
              <a:cs typeface="Times New Roman" pitchFamily="18" charset="0"/>
            </a:endParaRPr>
          </a:p>
          <a:p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7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x-non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о обустави поступка </a:t>
            </a:r>
            <a:endParaRPr 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24744"/>
            <a:ext cx="7494984" cy="51816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x-none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Разлози за обуставу поступка </a:t>
            </a:r>
          </a:p>
          <a:p>
            <a:pPr marL="36576" indent="0" algn="just">
              <a:buNone/>
            </a:pP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1) 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нису испуњени услови за доделу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уговора, за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доношење одлуке о закључењу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оквирног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споразума или одлуке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признавању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квалификације, </a:t>
            </a:r>
          </a:p>
          <a:p>
            <a:pPr marL="36576" indent="0" algn="just">
              <a:buNone/>
            </a:pP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објективних и доказивих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разлога, који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нису могли предвидети у време покретања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поступка</a:t>
            </a:r>
          </a:p>
          <a:p>
            <a:pPr marL="36576" indent="0" algn="just">
              <a:buNone/>
            </a:pP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који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онемогућавају да се започети поступак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 </a:t>
            </a:r>
            <a:r>
              <a:rPr lang="x-none" sz="18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marL="36576" indent="0" algn="just">
              <a:buNone/>
            </a:pP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услед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којих је престала потреба наручиоца за предметном набавком због чега се неће понављати у току исте буџетске године, односно у наредних шест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месеци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Садржи </a:t>
            </a:r>
            <a:r>
              <a:rPr lang="ru-RU" altLang="x-none" sz="1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CS" altLang="x-none" sz="1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упутство о правном средству</a:t>
            </a:r>
            <a:endParaRPr lang="en-US" altLang="x-none" sz="18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Објављује се на Порталу јавних набавки </a:t>
            </a:r>
            <a:r>
              <a:rPr lang="x-none" sz="18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x-none" sz="18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интернет страници наручиоца</a:t>
            </a:r>
            <a:r>
              <a:rPr lang="ru-RU" altLang="x-none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року од три дана од дана доношења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садржи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податке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представљају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пословну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тајну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садржи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тајне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податке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подаци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одлуке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неће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објавити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додтављање у изворном облику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ЈН И ДРИ </a:t>
            </a:r>
            <a:endParaRPr lang="ru-RU" altLang="x-none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x-non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1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17060"/>
            <a:ext cx="6048672" cy="19812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x-none" sz="2800" dirty="0" smtClean="0">
              <a:solidFill>
                <a:schemeClr val="tx1"/>
              </a:solidFill>
            </a:endParaRPr>
          </a:p>
          <a:p>
            <a:pPr marL="514350" indent="-514350" algn="ctr"/>
            <a:r>
              <a:rPr lang="sr-Cyrl-C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УГОВОР О ЈАВНОЈ НАБАВЦИ И ИЗМЕНЕ УГОВОРА</a:t>
            </a:r>
            <a:endParaRPr lang="x-none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9457" name="Picture 1" descr="C:\Documents and Settings\daliborka\Desktop\1415\contract-300x2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943600" cy="411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95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200800" cy="1143000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Закључење уговора о јавној набавци</a:t>
            </a:r>
            <a:endParaRPr 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03648" y="2286000"/>
            <a:ext cx="6978352" cy="21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>
              <a:buNone/>
            </a:pPr>
            <a:r>
              <a:rPr lang="sr-Cyrl-C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</a:t>
            </a:r>
            <a:r>
              <a:rPr lang="sr-Cyrl-C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дужан да уговор о јавној набавци достави понуђачу којем је уговор додељен </a:t>
            </a:r>
            <a:r>
              <a:rPr lang="sr-Cyrl-CS" sz="24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року од осам дана</a:t>
            </a:r>
            <a:r>
              <a:rPr lang="sr-Cyrl-C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 дана протека рока за подношење захтева за заштиту права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9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 током трајања уговора</a:t>
            </a:r>
            <a:endParaRPr 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270576" cy="4525963"/>
          </a:xfrm>
        </p:spPr>
        <p:txBody>
          <a:bodyPr>
            <a:normAutofit fontScale="92500" lnSpcReduction="10000"/>
          </a:bodyPr>
          <a:lstStyle/>
          <a:p>
            <a:pPr marL="608076" indent="-571500" algn="just">
              <a:buClr>
                <a:srgbClr val="008080"/>
              </a:buClr>
              <a:buSzPct val="90000"/>
              <a:buFont typeface="+mj-lt"/>
              <a:buAutoNum type="romanUcPeriod"/>
            </a:pP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Повећање обима предмета набавке:</a:t>
            </a:r>
          </a:p>
          <a:p>
            <a:pPr lvl="1" algn="just">
              <a:buClr>
                <a:srgbClr val="008080"/>
              </a:buClr>
            </a:pP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5% вредности уговора</a:t>
            </a:r>
          </a:p>
          <a:p>
            <a:pPr lvl="1" algn="just">
              <a:buClr>
                <a:srgbClr val="008080"/>
              </a:buClr>
            </a:pP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више од 5.000.000 динара (класичан сектор), односно 10.000.000 динара (у области водопривреде, енергетике саобрачаја и поштанских услуга)</a:t>
            </a:r>
          </a:p>
          <a:p>
            <a:pPr lvl="1" algn="just">
              <a:buClr>
                <a:srgbClr val="008080"/>
              </a:buClr>
            </a:pP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 бити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прецизно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документацији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јавној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набавци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8056" lvl="1" indent="0" algn="just">
              <a:buNone/>
            </a:pPr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8056" lvl="1" indent="0" algn="just">
              <a:buNone/>
            </a:pPr>
            <a:r>
              <a:rPr lang="x-none" b="1" i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Лимит се не односи на вишкове радова уколико су уговорени!!!</a:t>
            </a:r>
            <a:endParaRPr lang="x-none" b="1" i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4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 током трајања уговора</a:t>
            </a:r>
            <a:endParaRPr lang="x-none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052736"/>
            <a:ext cx="7056784" cy="4680520"/>
          </a:xfrm>
        </p:spPr>
        <p:txBody>
          <a:bodyPr>
            <a:normAutofit fontScale="70000" lnSpcReduction="20000"/>
          </a:bodyPr>
          <a:lstStyle/>
          <a:p>
            <a:pPr marL="608076" indent="-571500" algn="just">
              <a:buClr>
                <a:srgbClr val="008080"/>
              </a:buClr>
              <a:buSzPct val="89000"/>
              <a:buAutoNum type="romanUcPeriod" startAt="2"/>
            </a:pP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Промена </a:t>
            </a: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цене или других битних елемената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уговора</a:t>
            </a:r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19100" indent="206375" algn="just"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могућа 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само из </a:t>
            </a: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објективних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разлога</a:t>
            </a:r>
            <a:endParaRPr lang="x-none" b="1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206375" algn="just"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услови промене</a:t>
            </a:r>
            <a:r>
              <a:rPr lang="x-none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орају 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бити јасно и прецизно </a:t>
            </a: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одређени у конкурсној документацији</a:t>
            </a:r>
            <a:r>
              <a:rPr lang="x-none" b="1">
                <a:latin typeface="Times New Roman" pitchFamily="18" charset="0"/>
                <a:cs typeface="Times New Roman" pitchFamily="18" charset="0"/>
              </a:rPr>
              <a:t> и уговору</a:t>
            </a:r>
            <a:r>
              <a:rPr lang="sr-Cyrl-CS" dirty="0">
                <a:latin typeface="Times New Roman" pitchFamily="18" charset="0"/>
                <a:cs typeface="Times New Roman" pitchFamily="18" charset="0"/>
              </a:rPr>
              <a:t>, односно </a:t>
            </a: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предвиђени посебним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прописима</a:t>
            </a:r>
          </a:p>
          <a:p>
            <a:pPr marL="419100" indent="0" algn="just">
              <a:buNone/>
            </a:pPr>
            <a:endParaRPr lang="sr-Cyrl-CS" b="1" dirty="0" smtClean="0">
              <a:latin typeface="Times New Roman" pitchFamily="18" charset="0"/>
              <a:cs typeface="Times New Roman" pitchFamily="18" charset="0"/>
            </a:endParaRPr>
          </a:p>
          <a:p>
            <a:pPr marL="419100" indent="0" algn="just">
              <a:buFont typeface="Wingdings" pitchFamily="2" charset="2"/>
              <a:buChar char="q"/>
            </a:pPr>
            <a:r>
              <a:rPr lang="sr-Cyrl-C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Променом</a:t>
            </a:r>
            <a:r>
              <a:rPr lang="en-U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цене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сматра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усклађивање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цене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унапред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јасно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дефинисаним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параметрима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уговору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конкурсној</a:t>
            </a:r>
            <a:r>
              <a:rPr lang="en-US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документацији</a:t>
            </a:r>
            <a:r>
              <a:rPr lang="x-none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sr-Cyrl-CS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0" algn="just">
              <a:buNone/>
            </a:pPr>
            <a:endParaRPr lang="x-none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0" algn="just">
              <a:buFont typeface="Wingdings" pitchFamily="2" charset="2"/>
              <a:buChar char="q"/>
            </a:pPr>
            <a:r>
              <a:rPr lang="sr-Cyrl-C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Изменом</a:t>
            </a:r>
            <a:r>
              <a:rPr lang="en-U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уговора</a:t>
            </a:r>
            <a:r>
              <a:rPr lang="en-U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јавној</a:t>
            </a:r>
            <a:r>
              <a:rPr lang="en-U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набавци</a:t>
            </a:r>
            <a:r>
              <a:rPr lang="en-U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мењати</a:t>
            </a:r>
            <a:r>
              <a:rPr lang="en-U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en-US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набавке</a:t>
            </a:r>
            <a:r>
              <a:rPr lang="x-none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x-none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0" algn="just">
              <a:buNone/>
            </a:pPr>
            <a:endParaRPr lang="x-none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9100" indent="0" algn="just">
              <a:buNone/>
            </a:pPr>
            <a:endParaRPr lang="x-none" b="1">
              <a:latin typeface="Times New Roman" pitchFamily="18" charset="0"/>
              <a:cs typeface="Times New Roman" pitchFamily="18" charset="0"/>
            </a:endParaRPr>
          </a:p>
          <a:p>
            <a:pPr marL="419100" indent="206375" algn="just">
              <a:buFont typeface="Wingdings" panose="05000000000000000000" pitchFamily="2" charset="2"/>
              <a:buChar char="§"/>
            </a:pPr>
            <a:endParaRPr lang="x-none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7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52400"/>
            <a:ext cx="6624736" cy="14478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x-none" sz="2800" dirty="0" smtClean="0">
              <a:solidFill>
                <a:schemeClr val="tx1"/>
              </a:solidFill>
            </a:endParaRPr>
          </a:p>
          <a:p>
            <a:pPr marL="514350" indent="-514350" algn="ctr"/>
            <a:r>
              <a:rPr lang="sr-Cyrl-C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ЗАШТИТА ПРАВА У ПОСТУПКУ ЈАВНЕ НАБАВКЕ</a:t>
            </a:r>
            <a:endParaRPr lang="x-none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139266" name="Picture 2" descr="C:\Documents and Settings\daliborka\Desktop\1415\bvpatent_image_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62940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40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6766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 МОЖЕ ПОДНЕТИ </a:t>
            </a: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ЗАХТЕВ ЗА ЗАШТИТУ ПРАВА ?</a:t>
            </a:r>
            <a:endParaRPr lang="en-US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66800"/>
            <a:ext cx="8115328" cy="3895740"/>
          </a:xfrm>
        </p:spPr>
        <p:txBody>
          <a:bodyPr>
            <a:normAutofit lnSpcReduction="10000"/>
          </a:bodyPr>
          <a:lstStyle/>
          <a:p>
            <a:pPr lvl="0"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ПОНУЂАЧ</a:t>
            </a:r>
          </a:p>
          <a:p>
            <a:pPr lvl="0"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ПОДНОСИЛАЦ ПРИЈАВЕ</a:t>
            </a:r>
          </a:p>
          <a:p>
            <a:pPr lvl="0"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КАНДИДАТ 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sr-Cyrl-C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ЗАИНТЕРЕСОВАНО ЛИЦЕ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ПОСЛОВНО УДРУЖЕЊЕ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 (у име понуђача, подносиоца пријаве, кандидата или заинтересованог лица)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УПРАВА ЗА ЈАВНЕ НАБАВКЕ</a:t>
            </a:r>
          </a:p>
          <a:p>
            <a:pPr lvl="0"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ДРЖАВНА РЕВИЗОРСКА ИНСТИТУЦИЈА</a:t>
            </a:r>
          </a:p>
          <a:p>
            <a:pPr lvl="0"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ЈАВНИ ПРАВОБРАНИЛАЦ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ГРАЂАНСКИ НАДЗОРНИК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2590800"/>
            <a:ext cx="4713312" cy="766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691680" y="2636912"/>
            <a:ext cx="4824536" cy="6263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1331640" y="5410201"/>
            <a:ext cx="6745560" cy="64633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Захтев за заштиту права подноси се Републичкој комисији,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предаје наручиоцу.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533400" y="4800600"/>
            <a:ext cx="818676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КОМЕ</a:t>
            </a:r>
            <a:r>
              <a:rPr kumimoji="0" lang="sr-Cyrl-CS" sz="2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СЕ ПОДНОСИ ЗАХТЕВ</a:t>
            </a:r>
            <a:r>
              <a:rPr kumimoji="0" lang="sr-Cyrl-C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640" y="5410200"/>
            <a:ext cx="6821760" cy="67710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chemeClr val="bg1"/>
                </a:solidFill>
              </a:rPr>
              <a:t>Захтев за заштиту права подноси се наручиоцу, 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</a:rPr>
              <a:t>а копија се истовремено доставља Републичкој комисији.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630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20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2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7" grpId="0" build="allAtOnce" animBg="1"/>
      <p:bldP spid="22" grpId="0" build="allAtOnce"/>
      <p:bldP spid="21" grpId="0" build="allAtOnce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056784" cy="457200"/>
          </a:xfrm>
        </p:spPr>
        <p:txBody>
          <a:bodyPr>
            <a:normAutofit/>
          </a:bodyPr>
          <a:lstStyle/>
          <a:p>
            <a:pPr algn="ctr"/>
            <a:r>
              <a:rPr lang="sr-Cyrl-C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ДЕЈСТВО ЗАХТЕВА ЗА ЗАШТИТУ ПРАВА</a:t>
            </a:r>
            <a:endParaRPr lang="en-US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endParaRPr lang="en-US" dirty="0" smtClean="0"/>
          </a:p>
          <a:p>
            <a:pPr fontAlgn="t"/>
            <a:endParaRPr lang="en-US" b="1" dirty="0" smtClean="0"/>
          </a:p>
          <a:p>
            <a:pPr fontAlgn="t"/>
            <a:endParaRPr lang="en-US" b="1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3648" y="620688"/>
            <a:ext cx="70866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Поднети захтев ЗАДРЖАВА све даље активности наручиоца у </a:t>
            </a:r>
          </a:p>
          <a:p>
            <a:pPr marL="342900" indent="-342900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поступку јавне набавке.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3648" y="620688"/>
            <a:ext cx="70866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Поднети захтев НЕ ЗАДРЖАВА све даље активности наручиоца у </a:t>
            </a:r>
          </a:p>
          <a:p>
            <a:pPr marL="342900" indent="-342900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поступку јавне набавке (у складу са одредбама члана 150. ЗЈН).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3648" y="3363888"/>
            <a:ext cx="7086600" cy="166199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Одговорно лице наручиоца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донети одлуку да наручилац предузме наведене активности пре доношења одлуке о поднетом захтеву за заштиту права, </a:t>
            </a:r>
            <a:r>
              <a:rPr lang="ru-RU" sz="1700" u="sng" dirty="0" smtClean="0">
                <a:latin typeface="Times New Roman" pitchFamily="18" charset="0"/>
                <a:cs typeface="Times New Roman" pitchFamily="18" charset="0"/>
              </a:rPr>
              <a:t>када би задржавање активности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наручиоца у поступку јавне набавке, односно у извршењу уговора о јавној набавци </a:t>
            </a:r>
            <a:r>
              <a:rPr lang="ru-RU" sz="1700" u="sng" dirty="0" smtClean="0">
                <a:latin typeface="Times New Roman" pitchFamily="18" charset="0"/>
                <a:cs typeface="Times New Roman" pitchFamily="18" charset="0"/>
              </a:rPr>
              <a:t>проузроковало велике тешкоће у раду или пословању наручиоца које су несразмерне вредности јавне набавке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а која мора бити образложена.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535088"/>
            <a:ext cx="70866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случају поднетог захтева за заштиту права наручилац НЕ МОЖЕ ДОНЕТИ ОДЛУКУ о додели уговора, одлуку о закључењу оквирног споразума, одлуку о признавању квалификације и одлуку о обустави поступка, НИТИ може ЗАКЉУЧИТИ УГОВОР о јавној набавци пре доношења одлуке о поднетом захтеву за заштиту права, осим у случају преговарачког поступка из члана 36. ст. 1.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тач. 3) ЗЈН.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3648" y="5116488"/>
            <a:ext cx="70866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Наручилац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 да одлучи да заустави даље активности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случају подношења захтева за заштиту права, при чему је дужан да у обавештењу о поднетом захтеву за заштиту права наведе да зауставља даље активности у поступку јавне набавке.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359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  <p:bldP spid="12" grpId="0" build="allAtOnce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57166"/>
            <a:ext cx="5688632" cy="571504"/>
          </a:xfrm>
        </p:spPr>
        <p:txBody>
          <a:bodyPr>
            <a:noAutofit/>
          </a:bodyPr>
          <a:lstStyle/>
          <a:p>
            <a:pPr algn="ctr"/>
            <a:r>
              <a:rPr lang="sr-Cyrl-C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ТАКСЕ ЗА ПОДНОШЕЊЕ ЗАХТЕВА – пре отварања понуда</a:t>
            </a:r>
            <a:endParaRPr lang="en-US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9482556"/>
              </p:ext>
            </p:extLst>
          </p:nvPr>
        </p:nvGraphicFramePr>
        <p:xfrm>
          <a:off x="1331640" y="1447800"/>
          <a:ext cx="6507484" cy="39776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3742"/>
                <a:gridCol w="3253742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захтев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износ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4426">
                <a:tc>
                  <a:txBody>
                    <a:bodyPr/>
                    <a:lstStyle/>
                    <a:p>
                      <a:pPr algn="ctr"/>
                      <a:r>
                        <a:rPr kumimoji="0" lang="sr-Cyrl-C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поступку јавне набавке мале вредности и</a:t>
                      </a:r>
                      <a:r>
                        <a:rPr kumimoji="0" lang="sr-Cyrl-CS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преговарачком поступку без објављивања позива за подношење понуда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60.000,00 динара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9602">
                <a:tc>
                  <a:txBody>
                    <a:bodyPr/>
                    <a:lstStyle/>
                    <a:p>
                      <a:pPr algn="ctr"/>
                      <a:r>
                        <a:rPr kumimoji="0" lang="sr-Cyrl-C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Ако се захтев подноси пре отварања понуда,</a:t>
                      </a:r>
                      <a:r>
                        <a:rPr kumimoji="0" lang="sr-Cyrl-CS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</a:t>
                      </a:r>
                      <a:r>
                        <a:rPr kumimoji="0" lang="sr-Cyrl-C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процењена</a:t>
                      </a:r>
                      <a:r>
                        <a:rPr kumimoji="0" lang="sr-Cyrl-CS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вредност ЈН није већа од 120 милиона динара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C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120.000,00 динара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Ако се захтев подноси пре отварања понуда, а процењена вредност ЈН није већа од 120 милиона дин</a:t>
                      </a:r>
                    </a:p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250.000,00 динара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7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CS" sz="2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Тачка 2), </a:t>
            </a:r>
            <a:r>
              <a:rPr lang="sr-Cyrl-CS" sz="22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подтачка </a:t>
            </a:r>
            <a:r>
              <a:rPr lang="sr-Cyrl-CS" sz="22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</a:p>
          <a:p>
            <a:pPr marL="0" indent="0">
              <a:buFontTx/>
              <a:buNone/>
              <a:defRPr/>
            </a:pPr>
            <a:r>
              <a:rPr lang="sr-Cyrl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Одредбе </a:t>
            </a:r>
            <a:r>
              <a:rPr lang="sr-Cyrl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овог закона наручиоци не примењују на:</a:t>
            </a:r>
            <a:endParaRPr lang="sr-Cyrl-CS" sz="2000" b="1" dirty="0" smtClean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sr-Cyrl-C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C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набавке, односно конкурсе за дизајн које су наручиоци </a:t>
            </a:r>
            <a:r>
              <a:rPr lang="sr-Cyrl-C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обавезни</a:t>
            </a:r>
            <a:r>
              <a:rPr lang="sr-Cyrl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спроведу </a:t>
            </a:r>
            <a:r>
              <a:rPr lang="sr-Cyrl-C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складу са поступцима набавки установљеним: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x-none" sz="20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стране међународних организација</a:t>
            </a:r>
            <a:r>
              <a:rPr lang="sr-Cyrl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FontTx/>
              <a:buNone/>
              <a:defRPr/>
            </a:pPr>
            <a:r>
              <a:rPr lang="sr-Cyrl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обавезе најчешће настају као последица чланства у међународној организацији (нпр. члан те организације је држава или наручилац) и произлазе из оснивачких и других аката те </a:t>
            </a: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57200"/>
            <a:ext cx="7543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ИЗУЗЕЋА – ИЗМЕНЕ И ДОПУНЕ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7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0622957"/>
              </p:ext>
            </p:extLst>
          </p:nvPr>
        </p:nvGraphicFramePr>
        <p:xfrm>
          <a:off x="1331640" y="908721"/>
          <a:ext cx="6984776" cy="56531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2388"/>
                <a:gridCol w="3492388"/>
              </a:tblGrid>
              <a:tr h="502035"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захтев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износ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35288"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Ако се </a:t>
                      </a:r>
                      <a:r>
                        <a:rPr lang="x-none" sz="1600" smtClean="0">
                          <a:latin typeface="Times New Roman" pitchFamily="18" charset="0"/>
                          <a:cs typeface="Times New Roman" pitchFamily="18" charset="0"/>
                        </a:rPr>
                        <a:t>захтев подноси </a:t>
                      </a:r>
                      <a:r>
                        <a:rPr 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након отварања понуда и ако процењена вредност није већа од 120 милиона динара (односно ако збир процењених вредности свих оспорених партија није већа од 120</a:t>
                      </a:r>
                      <a:r>
                        <a:rPr lang="x-none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милиона динара)</a:t>
                      </a:r>
                      <a:r>
                        <a:rPr 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120.000,00 динара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64702">
                <a:tc>
                  <a:txBody>
                    <a:bodyPr/>
                    <a:lstStyle/>
                    <a:p>
                      <a:pPr algn="ctr"/>
                      <a:r>
                        <a:rPr kumimoji="0" lang="sr-Cyrl-C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Ако се захтев подноси након отварања понуда и ако је процењена</a:t>
                      </a:r>
                      <a:r>
                        <a:rPr kumimoji="0" lang="sr-Cyrl-CS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вредност/понуђена цена понуђача којем је додељен уговор већа од 120 милиона динара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C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0,1 % од процењене вредности или вредности уговора</a:t>
                      </a:r>
                    </a:p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9705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Ако се захтев подноси након отварања понуда, набавка је обликована по партијама, притом је вредност оспорених партија/понуђене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цене понуђача којима су додељени уговори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већа од 120 милиона дин</a:t>
                      </a:r>
                    </a:p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0,1% збира процењених</a:t>
                      </a:r>
                      <a:r>
                        <a:rPr lang="x-none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вредности свих оспорених партија јавне набавке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152400"/>
            <a:ext cx="715516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ТАКСЕ ЗА ПОДНОШЕЊЕ ЗАХТЕВА – </a:t>
            </a:r>
            <a:endParaRPr kumimoji="0" lang="sr-Cyrl-CS" sz="21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након </a:t>
            </a:r>
            <a:r>
              <a:rPr kumimoji="0" lang="sr-Cyrl-C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отварања понуда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8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Arrow Connector 149"/>
          <p:cNvCxnSpPr/>
          <p:nvPr/>
        </p:nvCxnSpPr>
        <p:spPr>
          <a:xfrm rot="10800000" flipV="1">
            <a:off x="3733800" y="2590800"/>
            <a:ext cx="2928934" cy="2057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142844" y="142852"/>
            <a:ext cx="2406025" cy="584775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 anchor="b">
            <a:spAutoFit/>
          </a:bodyPr>
          <a:lstStyle/>
          <a:p>
            <a:pPr algn="ctr"/>
            <a:r>
              <a:rPr lang="sr-Cyrl-C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Поступак пред наручиоцем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7A56-F3FC-49FB-BE4D-825E6D4EB787}" type="slidenum">
              <a:rPr lang="en-US" sz="1400" smtClean="0">
                <a:latin typeface="Times New Roman" pitchFamily="18" charset="0"/>
                <a:cs typeface="Times New Roman" pitchFamily="18" charset="0"/>
              </a:rPr>
              <a:pPr/>
              <a:t>81</a:t>
            </a:fld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3240" y="214290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захтев за заштиту права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3240" y="785794"/>
            <a:ext cx="264320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претходна провера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2976" y="1285860"/>
            <a:ext cx="207170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благовременост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868" y="1285860"/>
            <a:ext cx="242889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активн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легитимациј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9800" y="4648200"/>
            <a:ext cx="192882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закључак о одбацивању захтева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596" y="1857364"/>
            <a:ext cx="11430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захтев није поднет у року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7554" y="1928802"/>
            <a:ext cx="135732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неовлашћени подносилац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57356" y="1857364"/>
            <a:ext cx="12858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захтев је поднет у року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7752" y="1928802"/>
            <a:ext cx="14287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овлашћени подносилац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stCxn id="20" idx="2"/>
            <a:endCxn id="19" idx="0"/>
          </p:cNvCxnSpPr>
          <p:nvPr/>
        </p:nvCxnSpPr>
        <p:spPr>
          <a:xfrm rot="16200000" flipH="1">
            <a:off x="1048928" y="2522915"/>
            <a:ext cx="2076456" cy="2174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2"/>
            <a:endCxn id="19" idx="0"/>
          </p:cNvCxnSpPr>
          <p:nvPr/>
        </p:nvCxnSpPr>
        <p:spPr>
          <a:xfrm rot="5400000">
            <a:off x="2602705" y="3214690"/>
            <a:ext cx="2005018" cy="862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701900" y="5347100"/>
            <a:ext cx="214316" cy="3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3" idx="2"/>
            <a:endCxn id="48" idx="1"/>
          </p:cNvCxnSpPr>
          <p:nvPr/>
        </p:nvCxnSpPr>
        <p:spPr>
          <a:xfrm rot="16200000" flipH="1">
            <a:off x="2451486" y="2620556"/>
            <a:ext cx="2397927" cy="2300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800600" y="4648200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испитивање основаности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362200" y="5410200"/>
            <a:ext cx="152877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Решење о усвајању захтева за заштиту права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72000" y="5486400"/>
            <a:ext cx="3667124" cy="1143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0926" indent="-514350"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Достављање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одговор</a:t>
            </a:r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захтев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заштиту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50926" indent="-514350"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комплетне документације из поступка јавне набавке </a:t>
            </a:r>
          </a:p>
          <a:p>
            <a:pPr marL="550926" indent="-514350"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Републичкој комисији ради одлучивања о захтеву за </a:t>
            </a:r>
          </a:p>
          <a:p>
            <a:pPr marL="550926" indent="-514350"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заштиту права.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rot="5400000">
            <a:off x="3867156" y="5276844"/>
            <a:ext cx="914400" cy="876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21" idx="0"/>
          </p:cNvCxnSpPr>
          <p:nvPr/>
        </p:nvCxnSpPr>
        <p:spPr>
          <a:xfrm rot="10800000" flipV="1">
            <a:off x="4036216" y="1643050"/>
            <a:ext cx="571505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10800000" flipV="1">
            <a:off x="1142976" y="1643050"/>
            <a:ext cx="53578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5" idx="2"/>
          </p:cNvCxnSpPr>
          <p:nvPr/>
        </p:nvCxnSpPr>
        <p:spPr>
          <a:xfrm rot="16200000" flipH="1">
            <a:off x="2232404" y="1589472"/>
            <a:ext cx="214314" cy="32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5143504" y="1643050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4" idx="2"/>
          </p:cNvCxnSpPr>
          <p:nvPr/>
        </p:nvCxnSpPr>
        <p:spPr>
          <a:xfrm rot="16200000" flipH="1">
            <a:off x="4375544" y="1160844"/>
            <a:ext cx="21431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5400000">
            <a:off x="4178297" y="678637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rot="5400000">
            <a:off x="4394598" y="3506384"/>
            <a:ext cx="2005018" cy="278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4" idx="1"/>
          </p:cNvCxnSpPr>
          <p:nvPr/>
        </p:nvCxnSpPr>
        <p:spPr>
          <a:xfrm rot="10800000" flipV="1">
            <a:off x="2000232" y="928670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6019800" y="152400"/>
            <a:ext cx="2895600" cy="954107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vert="horz" wrap="square" rtlCol="0" anchor="b">
            <a:spAutoFit/>
          </a:bodyPr>
          <a:lstStyle/>
          <a:p>
            <a:pPr algn="ctr"/>
            <a:r>
              <a:rPr lang="sr-Cyrl-C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лице које има интерес за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доделу уговора и које је претрпело или би могло да претрпи штету због поступања наручиоца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152400" y="28194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100" dirty="0" smtClean="0">
                <a:latin typeface="Times New Roman" pitchFamily="18" charset="0"/>
                <a:cs typeface="Times New Roman" pitchFamily="18" charset="0"/>
              </a:rPr>
              <a:t>жалба на закључак подноси се Републичкој комисији у року од  3 дана</a:t>
            </a:r>
            <a:endParaRPr lang="en-US" sz="1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7572396" y="3733800"/>
            <a:ext cx="1571604" cy="1619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писмено, у року од три дана од дана достављања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захтева</a:t>
            </a:r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  РК, наручилац обавештава подносиоца захтева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8" name="Curved Connector 227"/>
          <p:cNvCxnSpPr>
            <a:endCxn id="222" idx="5"/>
          </p:cNvCxnSpPr>
          <p:nvPr/>
        </p:nvCxnSpPr>
        <p:spPr>
          <a:xfrm rot="10800000">
            <a:off x="1323135" y="3860052"/>
            <a:ext cx="886669" cy="78814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urved Connector 232"/>
          <p:cNvCxnSpPr/>
          <p:nvPr/>
        </p:nvCxnSpPr>
        <p:spPr>
          <a:xfrm rot="5400000" flipH="1" flipV="1">
            <a:off x="7449739" y="4894661"/>
            <a:ext cx="607226" cy="571504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Oval 243"/>
          <p:cNvSpPr/>
          <p:nvPr/>
        </p:nvSpPr>
        <p:spPr>
          <a:xfrm>
            <a:off x="152400" y="5181600"/>
            <a:ext cx="171451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Доставља се подносиоцу захтева и Републичкој комисији у року од 3 дана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3" name="Curved Connector 252"/>
          <p:cNvCxnSpPr>
            <a:endCxn id="244" idx="6"/>
          </p:cNvCxnSpPr>
          <p:nvPr/>
        </p:nvCxnSpPr>
        <p:spPr>
          <a:xfrm rot="10800000">
            <a:off x="1866912" y="5931700"/>
            <a:ext cx="495288" cy="392901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357950" y="1285860"/>
            <a:ext cx="242889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садржина захтева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29388" y="1928802"/>
            <a:ext cx="121444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не садржи све податке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715272" y="1928802"/>
            <a:ext cx="12858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садржи све податке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0800000" flipV="1">
            <a:off x="6858016" y="1643050"/>
            <a:ext cx="571505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858148" y="1643050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6386523" y="2890821"/>
            <a:ext cx="2076456" cy="1438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162800" y="2819400"/>
            <a:ext cx="1785950" cy="5715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налог да се уреди захтев (рок 2 дана)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57800" y="2819400"/>
            <a:ext cx="1643074" cy="5715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непоступање по налогу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400800" y="3505200"/>
            <a:ext cx="1285884" cy="5715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поступање по налогу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Straight Arrow Connector 101"/>
          <p:cNvCxnSpPr>
            <a:endCxn id="72" idx="3"/>
          </p:cNvCxnSpPr>
          <p:nvPr/>
        </p:nvCxnSpPr>
        <p:spPr>
          <a:xfrm rot="10800000" flipV="1">
            <a:off x="6900875" y="3048000"/>
            <a:ext cx="278587" cy="57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791200" y="10668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239000" y="2590800"/>
            <a:ext cx="381000" cy="228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0800000" flipV="1">
            <a:off x="3962400" y="3352800"/>
            <a:ext cx="2243134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05200" y="2819400"/>
            <a:ext cx="1676400" cy="1447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ЗЗП на КД:</a:t>
            </a:r>
          </a:p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Подносилац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указао наручиоцу на евентуалне недостатке и неправилности, а наручилац исте није</a:t>
            </a:r>
          </a:p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отклонио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52800" y="1143000"/>
            <a:ext cx="26670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5638800" y="914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676400" y="2819400"/>
            <a:ext cx="16764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ЗЗП на КД:</a:t>
            </a:r>
          </a:p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Подносилац </a:t>
            </a:r>
            <a:r>
              <a:rPr lang="sr-Cyrl-CS" sz="1200" b="1" dirty="0" smtClean="0">
                <a:latin typeface="Times New Roman" pitchFamily="18" charset="0"/>
                <a:cs typeface="Times New Roman" pitchFamily="18" charset="0"/>
              </a:rPr>
              <a:t>НИЈЕ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указао наручиоцу на евентуалне недостатке и неправилности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28600" y="4191000"/>
            <a:ext cx="1676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копија се доставља наручиоцу који у року од 3 дана доставља Реп. комисији комплетну документацију</a:t>
            </a:r>
            <a:endParaRPr lang="en-US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572000" y="5486400"/>
            <a:ext cx="3667124" cy="11430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достављање  Реп. комисији одговора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са изјашњењем на све наводе захтева за заштиту права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комплетну документацију из поступка јавне набавке, ради одлучивања о захтеву за заштиту права.</a:t>
            </a:r>
            <a:endParaRPr lang="sr-Cyrl-C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ardrop 107"/>
          <p:cNvSpPr/>
          <p:nvPr/>
        </p:nvSpPr>
        <p:spPr>
          <a:xfrm>
            <a:off x="3733800" y="5334000"/>
            <a:ext cx="914400" cy="754287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5 дана</a:t>
            </a:r>
            <a:endParaRPr lang="x-none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257800" y="2819400"/>
            <a:ext cx="164307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непоступање по налогу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62800" y="2819400"/>
            <a:ext cx="1785950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налог да се уреди захтев (рок 2 дана)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400800" y="3505200"/>
            <a:ext cx="128588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поступање по налогу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Multiply 130"/>
          <p:cNvSpPr/>
          <p:nvPr/>
        </p:nvSpPr>
        <p:spPr>
          <a:xfrm>
            <a:off x="5562600" y="2438400"/>
            <a:ext cx="2667000" cy="2057400"/>
          </a:xfrm>
          <a:prstGeom prst="mathMultiply">
            <a:avLst>
              <a:gd name="adj1" fmla="val 1158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/>
          <p:nvPr/>
        </p:nvCxnSpPr>
        <p:spPr>
          <a:xfrm rot="5400000">
            <a:off x="6172200" y="4114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  <p:bldP spid="15" grpId="0" build="allAtOnce" animBg="1"/>
      <p:bldP spid="17" grpId="0" build="allAtOnce" animBg="1"/>
      <p:bldP spid="19" grpId="0" build="allAtOnce" animBg="1"/>
      <p:bldP spid="20" grpId="0" build="allAtOnce" animBg="1"/>
      <p:bldP spid="21" grpId="0" build="allAtOnce" animBg="1"/>
      <p:bldP spid="23" grpId="0" build="allAtOnce" animBg="1"/>
      <p:bldP spid="24" grpId="0" build="allAtOnce" animBg="1"/>
      <p:bldP spid="48" grpId="0" build="allAtOnce" animBg="1"/>
      <p:bldP spid="77" grpId="0" build="allAtOnce" animBg="1"/>
      <p:bldP spid="78" grpId="0" build="allAtOnce" animBg="1"/>
      <p:bldP spid="172" grpId="0" build="allAtOnce" animBg="1"/>
      <p:bldP spid="222" grpId="0" build="allAtOnce" animBg="1"/>
      <p:bldP spid="226" grpId="0" build="allAtOnce" animBg="1"/>
      <p:bldP spid="244" grpId="0" build="allAtOnce" animBg="1"/>
      <p:bldP spid="39" grpId="0" build="allAtOnce" animBg="1"/>
      <p:bldP spid="47" grpId="0" build="allAtOnce" animBg="1"/>
      <p:bldP spid="54" grpId="0" build="allAtOnce" animBg="1"/>
      <p:bldP spid="71" grpId="0" build="allAtOnce" animBg="1"/>
      <p:bldP spid="72" grpId="0" build="allAtOnce" animBg="1"/>
      <p:bldP spid="83" grpId="0" build="allAtOnce" animBg="1"/>
      <p:bldP spid="51" grpId="0" build="allAtOnce" animBg="1"/>
      <p:bldP spid="53" grpId="0" animBg="1"/>
      <p:bldP spid="85" grpId="0" build="allAtOnce" animBg="1"/>
      <p:bldP spid="93" grpId="0" build="allAtOnce" animBg="1"/>
      <p:bldP spid="106" grpId="0" build="allAtOnce" animBg="1"/>
      <p:bldP spid="108" grpId="0" build="allAtOnce" animBg="1"/>
      <p:bldP spid="127" grpId="0" build="allAtOnce" animBg="1"/>
      <p:bldP spid="128" grpId="0" build="allAtOnce" animBg="1"/>
      <p:bldP spid="130" grpId="0" build="allAtOnce" animBg="1"/>
      <p:bldP spid="13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81000"/>
            <a:ext cx="6696744" cy="81575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делимично усвајање захтева од стране наручиоца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7A56-F3FC-49FB-BE4D-825E6D4EB787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1828800"/>
            <a:ext cx="6381328" cy="1754326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Уколико Решењем о усвајању захтева за заштиту права наручилац није усвојио све наводе захтева за заштиту права, подносилац захтева може </a:t>
            </a:r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писаним изјашњењем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наставити поступак пред Републичком комисијом у року од три дана од дана пријема решења, о чему истовремено обавештава наручиоца 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99992" y="3573016"/>
            <a:ext cx="15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39752" y="4221088"/>
            <a:ext cx="45720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наручилац је дужан да у року од три дана од дана пријема писаног изјашњења подносиоца захтева комплетну документацију из поступка јавне набавке достави Републичкој комисији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457200" y="142853"/>
            <a:ext cx="2133600" cy="923330"/>
          </a:xfrm>
          <a:prstGeom prst="rect">
            <a:avLst/>
          </a:prstGeom>
          <a:solidFill>
            <a:srgbClr val="00B050"/>
          </a:solidFill>
        </p:spPr>
        <p:txBody>
          <a:bodyPr vert="horz" wrap="square" rtlCol="0" anchor="b">
            <a:spAutoFit/>
          </a:bodyPr>
          <a:lstStyle/>
          <a:p>
            <a:pPr algn="ctr"/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Поступак пред Републичком комисијом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228600"/>
            <a:ext cx="22098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захтев за заштиту права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3240" y="785794"/>
            <a:ext cx="264320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претходна провера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1357298"/>
            <a:ext cx="207170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благовременост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1357298"/>
            <a:ext cx="26670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активн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легитимациј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034" y="3571876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закључак о одбацивању захтева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282" y="2000240"/>
            <a:ext cx="11430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захтев није поднет у року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1800" y="2000240"/>
            <a:ext cx="12954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неовлашћени подносилац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1357298"/>
            <a:ext cx="21336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садржина захтева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1604" y="2000240"/>
            <a:ext cx="109539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захтев је поднет у року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9600" y="2000240"/>
            <a:ext cx="14478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овлашћени подносилац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9000" y="19812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садржи све податке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3570" y="2928934"/>
            <a:ext cx="178595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налог да се уреди захтев (рок 2 дана)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19800" y="2000240"/>
            <a:ext cx="11430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не садржи све податке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00826" y="3714752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поступање по налогу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0" y="3714752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непоступање по налогу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stCxn id="20" idx="2"/>
            <a:endCxn id="19" idx="0"/>
          </p:cNvCxnSpPr>
          <p:nvPr/>
        </p:nvCxnSpPr>
        <p:spPr>
          <a:xfrm rot="16200000" flipH="1">
            <a:off x="696488" y="2803917"/>
            <a:ext cx="857256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000232" y="2714620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9" idx="3"/>
          </p:cNvCxnSpPr>
          <p:nvPr/>
        </p:nvCxnSpPr>
        <p:spPr>
          <a:xfrm rot="10800000" flipV="1">
            <a:off x="2428860" y="2666999"/>
            <a:ext cx="3667140" cy="1154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1714480" y="3429000"/>
            <a:ext cx="164307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285852" y="4357694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испитивање основаности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Curved Connector 50"/>
          <p:cNvCxnSpPr/>
          <p:nvPr/>
        </p:nvCxnSpPr>
        <p:spPr>
          <a:xfrm>
            <a:off x="2928926" y="4786322"/>
            <a:ext cx="500066" cy="35719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48" idx="1"/>
          </p:cNvCxnSpPr>
          <p:nvPr/>
        </p:nvCxnSpPr>
        <p:spPr>
          <a:xfrm rot="10800000" flipV="1">
            <a:off x="357158" y="4643446"/>
            <a:ext cx="928694" cy="50006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85720" y="5143512"/>
            <a:ext cx="164307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100" dirty="0" smtClean="0">
                <a:latin typeface="Times New Roman" pitchFamily="18" charset="0"/>
                <a:cs typeface="Times New Roman" pitchFamily="18" charset="0"/>
              </a:rPr>
              <a:t>захтев за достављање документације, података, објашњења, мишљења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14546" y="5143512"/>
            <a:ext cx="142876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300" dirty="0" smtClean="0">
                <a:latin typeface="Times New Roman" pitchFamily="18" charset="0"/>
                <a:cs typeface="Times New Roman" pitchFamily="18" charset="0"/>
              </a:rPr>
              <a:t>одржавање усмене расправе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hape 62"/>
          <p:cNvCxnSpPr>
            <a:stCxn id="29" idx="2"/>
          </p:cNvCxnSpPr>
          <p:nvPr/>
        </p:nvCxnSpPr>
        <p:spPr>
          <a:xfrm rot="5400000">
            <a:off x="4982770" y="2232415"/>
            <a:ext cx="285753" cy="439343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/>
          <p:nvPr/>
        </p:nvCxnSpPr>
        <p:spPr>
          <a:xfrm rot="10800000" flipV="1">
            <a:off x="2928926" y="2714620"/>
            <a:ext cx="5572164" cy="1714512"/>
          </a:xfrm>
          <a:prstGeom prst="bentConnector3">
            <a:avLst>
              <a:gd name="adj1" fmla="val -3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143372" y="5143512"/>
            <a:ext cx="214314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решење о усвајању захтева за заштиту права 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 у целини или делимично, поништавање поступка јавне набавке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77000" y="5143512"/>
            <a:ext cx="182880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300" dirty="0" smtClean="0">
                <a:latin typeface="Times New Roman" pitchFamily="18" charset="0"/>
                <a:cs typeface="Times New Roman" pitchFamily="18" charset="0"/>
              </a:rPr>
              <a:t>решење о одбијању захтева за заштиту права као неоснованог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2928926" y="4786322"/>
            <a:ext cx="235745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48" idx="3"/>
          </p:cNvCxnSpPr>
          <p:nvPr/>
        </p:nvCxnSpPr>
        <p:spPr>
          <a:xfrm>
            <a:off x="2928926" y="4643446"/>
            <a:ext cx="45720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rot="10800000" flipV="1">
            <a:off x="2786050" y="2714620"/>
            <a:ext cx="2214578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21" idx="0"/>
          </p:cNvCxnSpPr>
          <p:nvPr/>
        </p:nvCxnSpPr>
        <p:spPr>
          <a:xfrm rot="10800000" flipV="1">
            <a:off x="3619500" y="1714488"/>
            <a:ext cx="52387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4643440" y="1714488"/>
            <a:ext cx="42862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endCxn id="20" idx="0"/>
          </p:cNvCxnSpPr>
          <p:nvPr/>
        </p:nvCxnSpPr>
        <p:spPr>
          <a:xfrm rot="10800000" flipV="1">
            <a:off x="785786" y="1714488"/>
            <a:ext cx="39291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1857356" y="1714488"/>
            <a:ext cx="42862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7786710" y="1714488"/>
            <a:ext cx="42862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10800000" flipV="1">
            <a:off x="6858016" y="1714488"/>
            <a:ext cx="39291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>
            <a:off x="4143372" y="12144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5400000">
            <a:off x="4178297" y="678637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28" idx="2"/>
          </p:cNvCxnSpPr>
          <p:nvPr/>
        </p:nvCxnSpPr>
        <p:spPr>
          <a:xfrm rot="16200000" flipH="1">
            <a:off x="6617500" y="2688420"/>
            <a:ext cx="214314" cy="26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endCxn id="61" idx="0"/>
          </p:cNvCxnSpPr>
          <p:nvPr/>
        </p:nvCxnSpPr>
        <p:spPr>
          <a:xfrm rot="10800000" flipV="1">
            <a:off x="5393538" y="3500438"/>
            <a:ext cx="607223" cy="157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7072330" y="3500438"/>
            <a:ext cx="395270" cy="157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4" idx="1"/>
          </p:cNvCxnSpPr>
          <p:nvPr/>
        </p:nvCxnSpPr>
        <p:spPr>
          <a:xfrm rot="10800000" flipV="1">
            <a:off x="1643042" y="928670"/>
            <a:ext cx="150019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4" idx="3"/>
          </p:cNvCxnSpPr>
          <p:nvPr/>
        </p:nvCxnSpPr>
        <p:spPr>
          <a:xfrm>
            <a:off x="5786446" y="928670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83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67400" y="228600"/>
            <a:ext cx="2209800" cy="357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писано изјашњење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>
            <a:stCxn id="50" idx="2"/>
          </p:cNvCxnSpPr>
          <p:nvPr/>
        </p:nvCxnSpPr>
        <p:spPr>
          <a:xfrm rot="5400000">
            <a:off x="6255545" y="121445"/>
            <a:ext cx="25241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638800" y="2895600"/>
            <a:ext cx="1828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налог да се уреди захтев (рок 2 дана)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572000" y="3657600"/>
            <a:ext cx="1643074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непоступање по налогу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477000" y="3657600"/>
            <a:ext cx="16764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поступање по налогу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Multiply 66"/>
          <p:cNvSpPr/>
          <p:nvPr/>
        </p:nvSpPr>
        <p:spPr>
          <a:xfrm>
            <a:off x="4800600" y="2590800"/>
            <a:ext cx="3276600" cy="2057400"/>
          </a:xfrm>
          <a:prstGeom prst="mathMultiply">
            <a:avLst>
              <a:gd name="adj1" fmla="val 1158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>
            <a:stCxn id="61" idx="1"/>
          </p:cNvCxnSpPr>
          <p:nvPr/>
        </p:nvCxnSpPr>
        <p:spPr>
          <a:xfrm rot="10800000">
            <a:off x="2428860" y="3929066"/>
            <a:ext cx="2143140" cy="71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0987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  <p:bldP spid="15" grpId="0" build="allAtOnce" animBg="1"/>
      <p:bldP spid="17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25" grpId="0" build="allAtOnce" animBg="1"/>
      <p:bldP spid="26" grpId="0" build="allAtOnce" animBg="1"/>
      <p:bldP spid="28" grpId="0" build="allAtOnce" animBg="1"/>
      <p:bldP spid="29" grpId="0" build="allAtOnce" animBg="1"/>
      <p:bldP spid="30" grpId="0" build="allAtOnce" animBg="1"/>
      <p:bldP spid="48" grpId="0" build="allAtOnce" animBg="1"/>
      <p:bldP spid="57" grpId="0" build="allAtOnce" animBg="1"/>
      <p:bldP spid="59" grpId="0" build="allAtOnce" animBg="1"/>
      <p:bldP spid="77" grpId="0" build="allAtOnce" animBg="1"/>
      <p:bldP spid="78" grpId="0" build="allAtOnce" animBg="1"/>
      <p:bldP spid="50" grpId="0" build="allAtOnce" animBg="1"/>
      <p:bldP spid="60" grpId="0" build="allAtOnce" animBg="1"/>
      <p:bldP spid="61" grpId="0" build="allAtOnce" animBg="1"/>
      <p:bldP spid="62" grpId="0" build="allAtOnce" animBg="1"/>
      <p:bldP spid="6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9632" y="548680"/>
            <a:ext cx="7391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Републичка комисија по службеној дужности испитује и да ли су испуњени законски услови за примену одређеног поступка јавне набавке, да ли су прекршене одредбе закона због којих се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уговор може поништити или је уговор ништав,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као и да ли постоје разлози због којих поступак јавне набавке не може да се оконча на законит начин.</a:t>
            </a:r>
            <a:endParaRPr lang="sr-Cyrl-C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5832" y="2377480"/>
            <a:ext cx="7239000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</a:pP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Републичка комисија је дужна да о захтеву за заштиту права одлучи решењем </a:t>
            </a:r>
            <a:r>
              <a:rPr lang="sr-Cyrl-CS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року од 20 дана од дана пријема уредног захтева за заштиту права, а најкасније у року од 30 дана од дана подношења уредног захтева</a:t>
            </a: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заштиту права. 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335832" y="2225080"/>
            <a:ext cx="7239000" cy="1477328"/>
          </a:xfrm>
          <a:prstGeom prst="rect">
            <a:avLst/>
          </a:prstGeom>
          <a:solidFill>
            <a:srgbClr val="00B05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Републичка комисија је дужна да о захтеву за заштиту права одлучи решењем у року од </a:t>
            </a:r>
            <a:r>
              <a:rPr kumimoji="0" lang="sr-Cyrl-CS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дана од дана пријема комплетне документације потребне за утврђивање чињеничног стања и одлучивање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7232" y="3977680"/>
            <a:ext cx="7543800" cy="217647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Републичка комисија по службеној дужности пази на постојање злоупотребе захтева за заштиту права.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Претпоставља се да је подносилац захтева чија су три захтева за заштиту права одбијена у периоду од шест месеци непрекидно, злоупотребио захтев за заштиту права, осим ако у поступку пред Републичком комисијом не докаже супротно.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25216" y="4723656"/>
            <a:ext cx="7097216" cy="1235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335832" y="4651648"/>
            <a:ext cx="7406208" cy="1154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4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0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 build="allAtOnce" animBg="1"/>
      <p:bldP spid="44033" grpId="0" build="allAtOnce" animBg="1"/>
      <p:bldP spid="11" grpId="0" build="allAtOnce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1459299"/>
            <a:ext cx="6457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НОВИ ПОДЗАКОНСКИ </a:t>
            </a:r>
            <a:r>
              <a:rPr lang="x-none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 ДОНЕ</a:t>
            </a:r>
            <a:r>
              <a:rPr lang="sr-Cyrl-C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x-none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x-non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 СТРАНЕ УПРАВЕ ЗА ЈАВНЕ НАБАВКЕ</a:t>
            </a:r>
            <a:endParaRPr lang="sr-Latn-C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1488" y="3759955"/>
            <a:ext cx="1320023" cy="1320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5243" y="5133032"/>
            <a:ext cx="1612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Управа за јавне набавке </a:t>
            </a:r>
            <a:endParaRPr lang="sr-Latn-CS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1640" y="1844824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C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ПРАВИЛНИК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ОБАВЕЗНИМ ЕЛЕМЕНТИМА КОНКУРСНЕ ДОКУМЕНТАЦИЈЕ</a:t>
            </a:r>
            <a:r>
              <a:rPr lang="sr-Cyrl-C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ПОСТУПЦИМА ЈАВНИХ НАБАВКИ И НАЧИНУ ДОКАЗИВАЊА ИСПУЊЕНОСТИ УСЛОВА </a:t>
            </a:r>
            <a:endParaRPr lang="sr-Latn-C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3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1259632" y="533400"/>
            <a:ext cx="7190631" cy="14192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r-Cyrl-C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Садржина конкурсне документације - р</a:t>
            </a:r>
            <a:r>
              <a:rPr lang="x-none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егулисање према </a:t>
            </a:r>
            <a:br>
              <a:rPr lang="x-none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различитим врстама поступка </a:t>
            </a:r>
            <a:br>
              <a:rPr lang="x-none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чл. 1. – 7. Правилника)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475656" y="1905000"/>
            <a:ext cx="7044457" cy="432117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AutoNum type="arabicPeriod"/>
              <a:defRPr/>
            </a:pPr>
            <a:endParaRPr lang="ru-RU" sz="1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Arial" charset="0"/>
              <a:buAutoNum type="arabicPeriod"/>
              <a:defRPr/>
            </a:pPr>
            <a:endParaRPr lang="ru-RU" sz="1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algn="just">
              <a:buFont typeface="Arial" charset="0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отвореном поступку</a:t>
            </a:r>
          </a:p>
          <a:p>
            <a:pPr marL="342900" indent="-342900" algn="just">
              <a:buFont typeface="Arial" charset="0"/>
              <a:buAutoNum type="arabicPeriod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рестриктивном и квалификационом поступку:</a:t>
            </a:r>
          </a:p>
          <a:p>
            <a:pPr marL="0" indent="0" algn="just"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за прву фазу</a:t>
            </a:r>
          </a:p>
          <a:p>
            <a:pPr marL="0" indent="0" algn="just"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другу фазу</a:t>
            </a:r>
          </a:p>
          <a:p>
            <a:pPr marL="342900" indent="-342900" algn="just">
              <a:buFont typeface="+mj-lt"/>
              <a:buAutoNum type="arabicPeriod" startAt="3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конкурентном дијалогу:</a:t>
            </a:r>
          </a:p>
          <a:p>
            <a:pPr marL="0" indent="0" algn="just"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фазу дијалога</a:t>
            </a:r>
          </a:p>
          <a:p>
            <a:pPr marL="0" indent="0" algn="just"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фазу доделе уговора</a:t>
            </a:r>
          </a:p>
          <a:p>
            <a:pPr marL="342900" indent="-342900" algn="just">
              <a:buFont typeface="+mj-lt"/>
              <a:buAutoNum type="arabicPeriod" startAt="4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преговарачким поступцима</a:t>
            </a:r>
          </a:p>
          <a:p>
            <a:pPr marL="342900" indent="-342900" algn="just">
              <a:buFont typeface="+mj-lt"/>
              <a:buAutoNum type="arabicPeriod" startAt="4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поступку конкурса за дизајн</a:t>
            </a:r>
          </a:p>
          <a:p>
            <a:pPr algn="just">
              <a:buFont typeface="+mj-lt"/>
              <a:buAutoNum type="arabicPeriod" startAt="4"/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поступку јавне набавке мале вредности</a:t>
            </a:r>
          </a:p>
          <a:p>
            <a:pPr marL="342900" indent="-342900" algn="just">
              <a:buFont typeface="+mj-lt"/>
              <a:buAutoNum type="arabicPeriod" startAt="4"/>
              <a:defRPr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AutoNum type="arabicPeriod" startAt="3"/>
              <a:defRPr/>
            </a:pPr>
            <a:endParaRPr lang="ru-RU" sz="1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146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5706942"/>
              </p:ext>
            </p:extLst>
          </p:nvPr>
        </p:nvGraphicFramePr>
        <p:xfrm>
          <a:off x="457200" y="515203"/>
          <a:ext cx="8319447" cy="6198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232"/>
                <a:gridCol w="1109168"/>
                <a:gridCol w="304800"/>
                <a:gridCol w="6338247"/>
              </a:tblGrid>
              <a:tr h="1682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sr-Cyrl-CS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општ</a:t>
                      </a:r>
                      <a:r>
                        <a:rPr lang="sr-Cyrl-C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</a:t>
                      </a:r>
                      <a:r>
                        <a:rPr lang="sr-Cyrl-C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јавној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набавци</a:t>
                      </a:r>
                      <a:endParaRPr lang="x-non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endParaRPr lang="x-none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79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партије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ако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је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обликован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партијама</a:t>
                      </a:r>
                      <a:endParaRPr lang="x-none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sr-Cyrl-CS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врст</a:t>
                      </a:r>
                      <a:r>
                        <a:rPr lang="sr-Cyrl-C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техничке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карактеристике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спецификације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квалитет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количин</a:t>
                      </a:r>
                      <a:r>
                        <a:rPr lang="sr-Cyrl-C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добара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радова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спровођења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обезбеђивања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гаранције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квалитета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извршења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извршења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испоруке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добара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евентуалне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додатне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</a:t>
                      </a:r>
                      <a:r>
                        <a:rPr lang="sr-Cyrl-C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168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sr-Cyrl-CS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техничк</a:t>
                      </a:r>
                      <a:r>
                        <a:rPr lang="sr-Cyrl-C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документациј</a:t>
                      </a:r>
                      <a:r>
                        <a:rPr lang="sr-Cyrl-C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планов</a:t>
                      </a:r>
                      <a:r>
                        <a:rPr lang="sr-Cyrl-C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23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sr-Cyrl-CS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</a:t>
                      </a:r>
                      <a:r>
                        <a:rPr lang="sr-Cyrl-C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учешће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поступку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јавне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набавке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75. и 76. З</a:t>
                      </a:r>
                      <a:r>
                        <a:rPr lang="sr-Cyrl-C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упутство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доказује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испуњеност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услова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10597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sr-Cyrl-CS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врст</a:t>
                      </a:r>
                      <a:r>
                        <a:rPr lang="sr-Cyrl-C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критеријума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доделу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уговора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</a:t>
                      </a:r>
                      <a:r>
                        <a:rPr lang="sr-Cyrl-C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</a:t>
                      </a:r>
                      <a:r>
                        <a:rPr lang="sr-Cyrl-C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критеријума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којих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додељује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уговор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који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морају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бити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вредносно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изражени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као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методологиј</a:t>
                      </a:r>
                      <a:r>
                        <a:rPr lang="sr-Cyrl-C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доделу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пондера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сваки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елеменат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критеријума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која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ће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омогућити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накнадну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објективну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оцењивања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понуда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</a:tr>
              <a:tr h="67303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</a:t>
                      </a:r>
                      <a:r>
                        <a:rPr lang="sr-Cyrl-C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критеријума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односно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којих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ће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наручилац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извршити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доделу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уговора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ситуацији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постоје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понуда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једнаким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бројем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пондера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истом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понуђеном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ценом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</a:tr>
              <a:tr h="16825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sr-Cyrl-CS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</a:t>
                      </a:r>
                      <a:r>
                        <a:rPr lang="sr-Cyrl-C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sr-Cyrl-C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који чине саставни део понуде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образац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понуде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</a:tr>
              <a:tr h="33651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образац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понуђене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упутством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попуни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</a:tr>
              <a:tr h="16825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образац трошкова припреме понуде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</a:tr>
              <a:tr h="16825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образац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изјаве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независној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понуди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</a:tr>
              <a:tr h="80956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sr-Cyrl-CS" sz="1400" spc="-1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образац </a:t>
                      </a:r>
                      <a:r>
                        <a:rPr lang="sr-Cyrl-CS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изјаве о поштовању обавеза које произлазе из важећих прописа о заштити на раду, запошљавању и условима рада, заштити животне средине, као и да понуђач нема забрану обављања делатности која је на снази у време подношења понуде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</a:tr>
              <a:tr h="168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sr-Cyrl-CS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уговора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односно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оквирног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споразума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168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sr-Cyrl-CS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упутство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понуђачима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сачине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понуду</a:t>
                      </a:r>
                      <a:endParaRPr lang="x-none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Обавезни елементи КД </a:t>
            </a:r>
            <a:r>
              <a:rPr lang="x-none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C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x-none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творени поступак</a:t>
            </a:r>
            <a:r>
              <a:rPr lang="sr-Cyrl-C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ЈНМВ</a:t>
            </a:r>
            <a:r>
              <a:rPr lang="x-none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3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Arrow Connector 78"/>
          <p:cNvCxnSpPr/>
          <p:nvPr/>
        </p:nvCxnSpPr>
        <p:spPr>
          <a:xfrm flipV="1">
            <a:off x="2356513" y="3276601"/>
            <a:ext cx="2209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68344" y="6309320"/>
            <a:ext cx="1197496" cy="365125"/>
          </a:xfrm>
        </p:spPr>
        <p:txBody>
          <a:bodyPr/>
          <a:lstStyle/>
          <a:p>
            <a:fld id="{7169F59C-0C7B-4C48-94D7-2B9C5247B2C7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/>
              <a:t>89</a:t>
            </a:fld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599" y="235004"/>
            <a:ext cx="7557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УПУТСТВО ПОНУЂАЧИМА КАКО ДА САЧИНЕ ПОНУДУ</a:t>
            </a:r>
            <a:endParaRPr lang="x-none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513" y="1143001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језик  састављања понуде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1513" y="2133601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ограничења броја понуда и понуђача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27913" y="1143001"/>
            <a:ext cx="1981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начин подношења понуде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85713" y="1143001"/>
            <a:ext cx="1371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измене, </a:t>
            </a:r>
          </a:p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допуне и опозив понуде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1313" y="4343401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додатне информације и појашњења у вези КД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37513" y="2133601"/>
            <a:ext cx="175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понуда са подизвођачем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85713" y="3886201"/>
            <a:ext cx="1600200" cy="9906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Преузимање обимне документације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61913" y="3124201"/>
            <a:ext cx="152400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средства обезбеђења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42713" y="5029201"/>
            <a:ext cx="2743200" cy="609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Критеријум, методологија, резервни критеријум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85513" y="3810001"/>
            <a:ext cx="15240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Додатно обезбеђење (негативна референца)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1513" y="4419601"/>
            <a:ext cx="20574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подаци о издаваоцима важних потврда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95113" y="2362201"/>
            <a:ext cx="18288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захтеви поверљивости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3313" y="3505201"/>
            <a:ext cx="1600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валута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1513" y="2895601"/>
            <a:ext cx="2819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начин и услови плаћања, гарантни рок, друге околности од којих зависи прихватљивост понуде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18713" y="1981201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заједничка понуда – споразум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61713" y="1143001"/>
            <a:ext cx="137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варијанте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185313" y="1143001"/>
            <a:ext cx="16002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партије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13913" y="2971801"/>
            <a:ext cx="1600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опционо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endCxn id="22" idx="1"/>
          </p:cNvCxnSpPr>
          <p:nvPr/>
        </p:nvCxnSpPr>
        <p:spPr>
          <a:xfrm rot="16200000" flipH="1">
            <a:off x="3964210" y="2354708"/>
            <a:ext cx="1286153" cy="81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1"/>
            <a:endCxn id="22" idx="6"/>
          </p:cNvCxnSpPr>
          <p:nvPr/>
        </p:nvCxnSpPr>
        <p:spPr>
          <a:xfrm rot="10800000">
            <a:off x="6014113" y="3200401"/>
            <a:ext cx="1447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7"/>
          </p:cNvCxnSpPr>
          <p:nvPr/>
        </p:nvCxnSpPr>
        <p:spPr>
          <a:xfrm rot="10800000" flipV="1">
            <a:off x="5779769" y="2819400"/>
            <a:ext cx="615344" cy="219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75313" y="5410201"/>
            <a:ext cx="2819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додатне информације и појашњења понуђача и увид након отварања понуда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5404513" y="3429001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4566313" y="4191001"/>
            <a:ext cx="10668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Патенти</a:t>
            </a:r>
          </a:p>
          <a:p>
            <a:pPr algn="ctr"/>
            <a:r>
              <a:rPr lang="sr-Cyrl-C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270913" y="5410201"/>
            <a:ext cx="2895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информације о зашити права са упутством за плаћање таксе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242712" y="5715001"/>
            <a:ext cx="2743201" cy="38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рок закључења уговора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Straight Arrow Connector 74"/>
          <p:cNvCxnSpPr>
            <a:endCxn id="22" idx="4"/>
          </p:cNvCxnSpPr>
          <p:nvPr/>
        </p:nvCxnSpPr>
        <p:spPr>
          <a:xfrm rot="16200000" flipV="1">
            <a:off x="4890163" y="3752851"/>
            <a:ext cx="7620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9113" y="4343401"/>
            <a:ext cx="23622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75313" y="4419601"/>
            <a:ext cx="22098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09313" y="3733801"/>
            <a:ext cx="17526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709313" y="3733801"/>
            <a:ext cx="15240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00192" y="5733256"/>
            <a:ext cx="252028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395113" y="5733256"/>
            <a:ext cx="2748887" cy="6004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  <p:bldP spid="44" grpId="0" build="allAtOnce" animBg="1"/>
      <p:bldP spid="71" grpId="0" build="allAtOnce" animBg="1"/>
      <p:bldP spid="72" grpId="0" build="allAtOnce" animBg="1"/>
      <p:bldP spid="7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600200"/>
            <a:ext cx="7499176" cy="4924425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CS" sz="1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Тачка 2а)</a:t>
            </a:r>
          </a:p>
          <a:p>
            <a:pPr marL="0" indent="0" algn="just">
              <a:buFontTx/>
              <a:buNone/>
              <a:defRPr/>
            </a:pP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Одредбе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овог закона наручиоци не примењују на:</a:t>
            </a:r>
            <a:endParaRPr lang="sr-Cyrl-CS" sz="1800" b="1" dirty="0" smtClean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sr-Cyrl-CS" sz="1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2а</a:t>
            </a:r>
            <a:r>
              <a:rPr lang="sr-Cyrl-CS" sz="1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 и конкурсе за дизајн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који се спроводе у складу са правилима утврђеним од стране међународних организација или међународних финансијских институција, ако се те набавке, односно конкурси за дизајн </a:t>
            </a:r>
            <a:r>
              <a:rPr lang="sr-Cyrl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потпуности финансирају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стране тих организација, односно институција. </a:t>
            </a:r>
            <a:endParaRPr lang="sr-Cyrl-C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случају набавки и конкурса за дизајн </a:t>
            </a:r>
            <a:r>
              <a:rPr lang="sr-Cyrl-C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већим делом финансира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међународна организација или међународна финансијска институција, стране се усаглашавају о поступцима набавке који ће се 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примењивати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Примена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овог изузетка не подразумева обавезу чланства у тој 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међународној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организацији, већ се заснива на чињеници да се 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набавка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потпуности финансира од стране те међународне 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организације </a:t>
            </a:r>
            <a:r>
              <a:rPr lang="sr-Cyrl-C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међународне финансијске </a:t>
            </a:r>
            <a:r>
              <a:rPr lang="sr-Cyrl-C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институције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3997" y="569521"/>
            <a:ext cx="7543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ИЗУЗЕЋА – ИЗМЕНЕ И ДОПУНЕ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6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609600"/>
            <a:ext cx="8077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Образац понуде</a:t>
            </a:r>
            <a:endParaRPr lang="x-none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1143000"/>
            <a:ext cx="3352800" cy="480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општи подаци о понуђачу (сваком понуђачу из групе понуђача, подизвођачима):</a:t>
            </a:r>
          </a:p>
          <a:p>
            <a:pPr>
              <a:buFontTx/>
              <a:buChar char="-"/>
            </a:pPr>
            <a:r>
              <a:rPr lang="ru-RU" dirty="0" smtClean="0"/>
              <a:t>пословно име</a:t>
            </a:r>
          </a:p>
          <a:p>
            <a:pPr>
              <a:buFontTx/>
              <a:buChar char="-"/>
            </a:pPr>
            <a:r>
              <a:rPr lang="ru-RU" dirty="0" smtClean="0"/>
              <a:t>адреса седишта</a:t>
            </a:r>
          </a:p>
          <a:p>
            <a:pPr>
              <a:buFontTx/>
              <a:buChar char="-"/>
            </a:pPr>
            <a:r>
              <a:rPr lang="ru-RU" dirty="0" smtClean="0"/>
              <a:t>матични број</a:t>
            </a:r>
          </a:p>
          <a:p>
            <a:pPr>
              <a:buFontTx/>
              <a:buChar char="-"/>
            </a:pPr>
            <a:r>
              <a:rPr lang="ru-RU" dirty="0" smtClean="0"/>
              <a:t>ПИБ</a:t>
            </a:r>
          </a:p>
          <a:p>
            <a:pPr>
              <a:buFontTx/>
              <a:buChar char="-"/>
            </a:pPr>
            <a:r>
              <a:rPr lang="ru-RU" dirty="0" smtClean="0"/>
              <a:t> контакт особа</a:t>
            </a:r>
          </a:p>
          <a:p>
            <a:pPr algn="ctr"/>
            <a:r>
              <a:rPr lang="ru-RU" dirty="0" smtClean="0"/>
              <a:t>...</a:t>
            </a:r>
          </a:p>
        </p:txBody>
      </p:sp>
      <p:sp>
        <p:nvSpPr>
          <p:cNvPr id="22" name="Snip and Round Single Corner Rectangle 21"/>
          <p:cNvSpPr/>
          <p:nvPr/>
        </p:nvSpPr>
        <p:spPr>
          <a:xfrm>
            <a:off x="4191000" y="1295400"/>
            <a:ext cx="3962400" cy="533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рок важења понуде</a:t>
            </a:r>
            <a:endParaRPr lang="en-US" dirty="0"/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4191000" y="2209800"/>
            <a:ext cx="3962400" cy="2057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предмет</a:t>
            </a:r>
          </a:p>
          <a:p>
            <a:pPr>
              <a:buFontTx/>
              <a:buChar char="-"/>
            </a:pPr>
            <a:r>
              <a:rPr lang="ru-RU" dirty="0" smtClean="0"/>
              <a:t> цена</a:t>
            </a:r>
          </a:p>
          <a:p>
            <a:pPr>
              <a:buFontTx/>
              <a:buChar char="-"/>
            </a:pPr>
            <a:r>
              <a:rPr lang="ru-RU" dirty="0" smtClean="0"/>
              <a:t> остали релевантни подаци за закључење конкретног уговора (елементи критеријума: рок извршења, гарантни рок, услови плаћања, квалитет, стандарди...)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24" name="Snip and Round Single Corner Rectangle 23"/>
          <p:cNvSpPr/>
          <p:nvPr/>
        </p:nvSpPr>
        <p:spPr>
          <a:xfrm>
            <a:off x="4191000" y="4648200"/>
            <a:ext cx="4038600" cy="14478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подаци о проценту укупне вредности набавке који ће понуђач поверити подизвођачу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520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22" grpId="0" build="allAtOnce" animBg="1"/>
      <p:bldP spid="23" grpId="0" build="allAtOnce" animBg="1"/>
      <p:bldP spid="24" grpId="0" build="allAtOnce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z="1600" smtClean="0"/>
              <a:pPr/>
              <a:t>91</a:t>
            </a:fld>
            <a:endParaRPr lang="en-US" sz="1600"/>
          </a:p>
        </p:txBody>
      </p:sp>
      <p:sp>
        <p:nvSpPr>
          <p:cNvPr id="4" name="Rectangle 3"/>
          <p:cNvSpPr/>
          <p:nvPr/>
        </p:nvSpPr>
        <p:spPr>
          <a:xfrm>
            <a:off x="304800" y="-76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Услови за учешће у поступку јавне набавке из чл. 75. и 76. З</a:t>
            </a:r>
            <a:r>
              <a:rPr lang="sr-Cyrl-CS" sz="2000" b="1" dirty="0" smtClean="0">
                <a:solidFill>
                  <a:srgbClr val="0070C0"/>
                </a:solidFill>
              </a:rPr>
              <a:t>ЈН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838200" y="662464"/>
            <a:ext cx="2514600" cy="762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обавезни услови за учешће (члан 75.)</a:t>
            </a:r>
            <a:endParaRPr lang="en-US" sz="1600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3810000" y="738664"/>
            <a:ext cx="2590800" cy="762000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додатни услови за учешће (члан 76.)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7086600" y="1043464"/>
            <a:ext cx="18288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600" dirty="0" smtClean="0">
                <a:solidFill>
                  <a:schemeClr val="tx1"/>
                </a:solidFill>
              </a:rPr>
              <a:t>опционо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>
          <a:xfrm>
            <a:off x="6477000" y="127206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nip Diagonal Corner Rectangle 9"/>
          <p:cNvSpPr/>
          <p:nvPr/>
        </p:nvSpPr>
        <p:spPr>
          <a:xfrm>
            <a:off x="838200" y="1576864"/>
            <a:ext cx="2590800" cy="762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услови које мора да испуни подизвођач (члан 80.)</a:t>
            </a:r>
            <a:endParaRPr lang="en-US" sz="1600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3810000" y="1653064"/>
            <a:ext cx="2667000" cy="1066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услови које мора да испуни сваки од понуђача из групе понуђача (члан 81.)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83568" y="2788503"/>
            <a:ext cx="7927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Упутство како се доказује испуњеност услова из члана 75. и 76.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152400" y="3279633"/>
            <a:ext cx="4305300" cy="1447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прецизно навођење једног или више доказа одређених ЗЈН и Правилником, за сваки од предвиђених услова за учешће у поступку јавне набавке и органа надлежног за њихово издавање </a:t>
            </a:r>
          </a:p>
        </p:txBody>
      </p:sp>
      <p:sp>
        <p:nvSpPr>
          <p:cNvPr id="14" name="Snip Single Corner Rectangle 13"/>
          <p:cNvSpPr/>
          <p:nvPr/>
        </p:nvSpPr>
        <p:spPr>
          <a:xfrm>
            <a:off x="4613512" y="3279633"/>
            <a:ext cx="3276600" cy="4572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текст изјаве (77. став 4.) </a:t>
            </a:r>
          </a:p>
        </p:txBody>
      </p:sp>
      <p:cxnSp>
        <p:nvCxnSpPr>
          <p:cNvPr id="15" name="Straight Arrow Connector 14"/>
          <p:cNvCxnSpPr>
            <a:stCxn id="14" idx="0"/>
            <a:endCxn id="7" idx="4"/>
          </p:cNvCxnSpPr>
          <p:nvPr/>
        </p:nvCxnSpPr>
        <p:spPr>
          <a:xfrm flipV="1">
            <a:off x="7890112" y="1500664"/>
            <a:ext cx="110888" cy="2007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nip Single Corner Rectangle 18"/>
          <p:cNvSpPr/>
          <p:nvPr/>
        </p:nvSpPr>
        <p:spPr>
          <a:xfrm>
            <a:off x="4613512" y="3824406"/>
            <a:ext cx="3844688" cy="14478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прецизно навођење доказа у случају доказивања испуњености услова на начин из члана 77. став 5. (прег. пост. - чл. 36. ст. 1. тач.4 – 7))</a:t>
            </a:r>
          </a:p>
        </p:txBody>
      </p:sp>
      <p:sp>
        <p:nvSpPr>
          <p:cNvPr id="20" name="Snip Single Corner Rectangle 19"/>
          <p:cNvSpPr/>
          <p:nvPr/>
        </p:nvSpPr>
        <p:spPr>
          <a:xfrm>
            <a:off x="152400" y="4879832"/>
            <a:ext cx="3429000" cy="181761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обавештење да понуђач није дужан да доставља доказе који су јавно доступни на интернет страницама надлежних органа и да наведе који су то докази 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153400" y="1500665"/>
            <a:ext cx="228600" cy="2352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nip Single Corner Rectangle 22"/>
          <p:cNvSpPr/>
          <p:nvPr/>
        </p:nvSpPr>
        <p:spPr>
          <a:xfrm>
            <a:off x="3657600" y="5410199"/>
            <a:ext cx="4648200" cy="1287249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1600" dirty="0"/>
              <a:t>обавештење да </a:t>
            </a:r>
            <a:r>
              <a:rPr lang="x-none" sz="1600" dirty="0" smtClean="0"/>
              <a:t>ће наручилац у случају када се испуњеност услова доказује изјавом из члана 77. став 4. ЗЈН</a:t>
            </a:r>
            <a:r>
              <a:rPr lang="x-none" sz="1600" smtClean="0"/>
              <a:t>, поступити</a:t>
            </a:r>
            <a:r>
              <a:rPr lang="sr-Cyrl-CS" sz="1600" dirty="0" smtClean="0"/>
              <a:t> </a:t>
            </a:r>
            <a:r>
              <a:rPr lang="x-none" sz="1600" smtClean="0"/>
              <a:t>у </a:t>
            </a:r>
            <a:r>
              <a:rPr lang="x-none" sz="1600" dirty="0" smtClean="0"/>
              <a:t>складу са чланом 79. ст. 2 и 3. ЗЈН</a:t>
            </a:r>
            <a:endParaRPr lang="ru-RU" sz="1600" dirty="0" smtClean="0"/>
          </a:p>
        </p:txBody>
      </p:sp>
      <p:cxnSp>
        <p:nvCxnSpPr>
          <p:cNvPr id="24" name="Straight Arrow Connector 23"/>
          <p:cNvCxnSpPr>
            <a:endCxn id="7" idx="5"/>
          </p:cNvCxnSpPr>
          <p:nvPr/>
        </p:nvCxnSpPr>
        <p:spPr>
          <a:xfrm flipV="1">
            <a:off x="8305800" y="1433709"/>
            <a:ext cx="341778" cy="4543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4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10" grpId="0" build="allAtOnce" animBg="1"/>
      <p:bldP spid="11" grpId="0" build="allAtOnce" animBg="1"/>
      <p:bldP spid="12" grpId="0" build="allAtOnce"/>
      <p:bldP spid="13" grpId="0" build="allAtOnce" animBg="1"/>
      <p:bldP spid="14" grpId="0" build="allAtOnce" animBg="1"/>
      <p:bldP spid="19" grpId="0" build="allAtOnce" animBg="1"/>
      <p:bldP spid="20" grpId="0" build="allAtOnce" animBg="1"/>
      <p:bldP spid="23" grpId="0" build="allAtOnce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5656" y="476672"/>
            <a:ext cx="690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Образац структуре цене са упутством како да се попуни</a:t>
            </a:r>
            <a:endParaRPr lang="x-none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143000" y="1676400"/>
            <a:ext cx="5257800" cy="1524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CS" dirty="0" smtClean="0"/>
              <a:t>1) Цена:</a:t>
            </a:r>
          </a:p>
          <a:p>
            <a:r>
              <a:rPr lang="ru-RU" dirty="0" smtClean="0"/>
              <a:t> - јединична цена са и без ПДВ-а</a:t>
            </a:r>
          </a:p>
          <a:p>
            <a:r>
              <a:rPr lang="ru-RU" dirty="0" smtClean="0"/>
              <a:t> - укупна цена са и без ПДВ-а 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2590800" y="3352800"/>
            <a:ext cx="5410200" cy="27858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2) процентуално учешће одређене врсте трошкова у случају када је наведени податак неопходан ради усклађивања цене током периода трајања уговора, односно оквирног споразума (учешће трошкова материјала, рада, енергената и др.).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35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1187624" y="381000"/>
            <a:ext cx="6722889" cy="8096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C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ОБЕЗБЕЂЕЊА</a:t>
            </a:r>
            <a:endParaRPr lang="en-US" sz="2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187624" y="1219200"/>
            <a:ext cx="7118176" cy="52578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Врсте средстава обезбеђења:</a:t>
            </a:r>
          </a:p>
          <a:p>
            <a:pPr marL="0" indent="0" algn="just">
              <a:buNone/>
              <a:defRPr/>
            </a:pP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банкарска гаранција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меница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ручна залога хартија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вредности или других покретних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ствари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хипотека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јемство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 правног лица са одговарајућим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бонитетом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полиса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осигурања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342900" indent="-342900">
              <a:buFont typeface="Arial" charset="0"/>
              <a:buAutoNum type="arabicPeriod" startAt="3"/>
              <a:defRPr/>
            </a:pPr>
            <a:endParaRPr lang="ru-RU" sz="2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37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1331640" y="332656"/>
            <a:ext cx="7173665" cy="8096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C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ОБЕЗБЕЂЕЊА</a:t>
            </a:r>
            <a:endParaRPr lang="en-US" sz="2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331640" y="1219200"/>
            <a:ext cx="6897960" cy="525780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8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наручилац обезбеђује?</a:t>
            </a:r>
          </a:p>
          <a:p>
            <a:pPr marL="0" indent="0" algn="just">
              <a:buNone/>
              <a:defRPr/>
            </a:pPr>
            <a:endParaRPr lang="ru-RU" sz="18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испуњење обавеза понуђача у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поступку јавне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</a:t>
            </a:r>
          </a:p>
          <a:p>
            <a:pPr marL="514350" indent="-514350" algn="just"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(средство обезбеђења за озбиљност понуде)</a:t>
            </a:r>
          </a:p>
          <a:p>
            <a:pPr marL="514350" indent="-514350" algn="just"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обезбеђење авансног плаћања према понуђачу</a:t>
            </a:r>
          </a:p>
          <a:p>
            <a:pPr marL="514350" indent="-514350" algn="just"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(средство обезбеђења за повраћај аванса)</a:t>
            </a:r>
          </a:p>
          <a:p>
            <a:pPr marL="514350" indent="-514350" algn="just">
              <a:buNone/>
              <a:defRPr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испуњење уговорних обавеза понуђача</a:t>
            </a:r>
          </a:p>
          <a:p>
            <a:pPr marL="514350" indent="-514350" algn="just"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средство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обезбеђења за добро извршење посла</a:t>
            </a:r>
          </a:p>
          <a:p>
            <a:pPr marL="514350" indent="-514350" algn="just"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средство обезбеђења за отклањање недостатака у гарантном року</a:t>
            </a:r>
          </a:p>
        </p:txBody>
      </p:sp>
    </p:spTree>
    <p:extLst>
      <p:ext uri="{BB962C8B-B14F-4D97-AF65-F5344CB8AC3E}">
        <p14:creationId xmlns="" xmlns:p14="http://schemas.microsoft.com/office/powerpoint/2010/main" val="167437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1187624" y="332656"/>
            <a:ext cx="7086600" cy="8096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C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ОБЕЗБЕЂЕЊА</a:t>
            </a:r>
            <a:endParaRPr lang="en-US" sz="2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259632" y="1196752"/>
            <a:ext cx="7122368" cy="51054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sr-Cyrl-CS" sz="1800" u="sng" dirty="0" smtClean="0">
                <a:latin typeface="Times New Roman" pitchFamily="18" charset="0"/>
                <a:cs typeface="Times New Roman" pitchFamily="18" charset="0"/>
              </a:rPr>
              <a:t>У ком износу се може тражити?</a:t>
            </a:r>
          </a:p>
          <a:p>
            <a:pPr marL="0" indent="0" algn="just">
              <a:buFontTx/>
              <a:buChar char="-"/>
              <a:defRPr/>
            </a:pP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Средство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обезбеђења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озбиљност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понуде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 – износ не већи од 10% од вредности понуде (без ПДВ-а).</a:t>
            </a:r>
          </a:p>
          <a:p>
            <a:pPr marL="0" indent="0" algn="just">
              <a:buFontTx/>
              <a:buChar char="-"/>
              <a:defRPr/>
            </a:pP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 Средство обезбеђења за извршење уговорних обавеза износ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већем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10%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вредности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уговора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ПДВ-а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FontTx/>
              <a:buChar char="-"/>
              <a:defRPr/>
            </a:pP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 Средство обезбеђења а повраћај авнаса - у висини одобреног аванса.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  <a:defRPr/>
            </a:pPr>
            <a:endPara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Средство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обезбеђења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траје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најмање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онолико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колико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траје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рок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испуњење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обавезе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понуђача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обезбеђења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Средство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обезбеђења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вратити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понуђачу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истека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рока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трајања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осим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понуђач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целости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испунио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своју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обезбеђену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обавезу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случају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договореног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авансног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плаћања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наручилац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исплати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ниједан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износ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прими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тражено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средство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обезбеђења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повраћај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авансног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плаћања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None/>
              <a:defRPr/>
            </a:pPr>
            <a:endPara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37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1403648" y="762000"/>
            <a:ext cx="6727527" cy="8096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Образац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трошкова припреме понуде</a:t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403648" y="1700213"/>
            <a:ext cx="6912768" cy="4465637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defRPr/>
            </a:pPr>
            <a:r>
              <a:rPr lang="sr-Latn-CS" sz="1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рошкове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припреме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подношења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понуде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сноси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искључиво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понуђач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тражити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наручиоца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накнаду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трошкова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sr-Latn-C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обрасцу трошкова припреме понуде могу бити приказани трошкови израде узорка или модела, ако су израђени у складу са техничким спецификацијама наручиоца и трошкови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прибављања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средства обезбеђења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је поступак јавне набавке обустављен из разлога који су на страни наручиоца, наручилац је дужан да понуђачу надокнади трошкове израде узорка или модела, ако су израђени у складу са техничким спецификацијама наручиоца и трошкове прибављања средства обезбеђења, под условом да је понуђач тражио накнаду тих трошкова у својој понуди.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701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1403648" y="260648"/>
            <a:ext cx="7244532" cy="68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Изјава </a:t>
            </a:r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независној </a:t>
            </a: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понуди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187624" y="1052736"/>
            <a:ext cx="7416824" cy="4784725"/>
          </a:xfrm>
        </p:spPr>
        <p:txBody>
          <a:bodyPr>
            <a:noAutofit/>
          </a:bodyPr>
          <a:lstStyle/>
          <a:p>
            <a:pPr marL="0" indent="0"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Изјавом о независној понуди понуђач под пуном материјалном и кривичном одговорношћу потврђује да је понуду поднео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независно, без договора са другим понуђачима или заинтересованим лицима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sr-Latn-C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defRPr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Уколико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понуду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подноси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понуђача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Изјава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мора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потписана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стране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овлашћеног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сваког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понуђача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групе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понуђача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оверена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печатом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случају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постојања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основане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сумње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истинитост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изјаве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независној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понуди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наручулац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одмах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обавестити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организацију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надлежну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заштиту</a:t>
            </a:r>
            <a:endParaRPr lang="sr-Latn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онкуренције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која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понуђачу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изрећи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меру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забране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учешћа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поступку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јавне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набавке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утврди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понуђач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повредио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конкуренцију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поступку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јавне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набавке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смислу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којим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уређује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заштита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конкуренције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Мера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забране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учешћа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поступку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јавне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набавке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трајати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две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године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C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Повреда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конкуренције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представља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негативну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референцу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смислу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члана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82.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став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тач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. 2) ЗЈН.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endParaRPr lang="sr-Latn-C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3876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91680" y="2133600"/>
            <a:ext cx="6385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C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ПРАВИЛНИК О ФОРМИ ПЛАНА ЈАВНИХ НАБАВКИ И НАЧИНУ ОБЈАВЉИВАЊА ПЛАНА ЈАВНИХ НАБАВКИ НА ПОРТАЛУ ЈАВНИХ НАБАВКИ</a:t>
            </a:r>
            <a:endParaRPr lang="sr-Latn-C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>
            <a:normAutofit/>
          </a:bodyPr>
          <a:lstStyle/>
          <a:p>
            <a:pPr marL="392113" lvl="1" indent="0" algn="ctr">
              <a:defRPr/>
            </a:pPr>
            <a:r>
              <a:rPr lang="sr-Cyrl-C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САДРЖАЈ</a:t>
            </a:r>
            <a:r>
              <a:rPr lang="x-none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ПЛАНА</a:t>
            </a:r>
            <a:r>
              <a:rPr lang="sr-Cyrl-C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ЈАВНИХ </a:t>
            </a:r>
            <a:r>
              <a:rPr lang="x-none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НАБАВКИ </a:t>
            </a:r>
            <a:endParaRPr lang="x-non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pPr marL="392113" lvl="1" indent="0">
              <a:buNone/>
              <a:defRPr/>
            </a:pPr>
            <a:endParaRPr lang="ru-RU" sz="1800" dirty="0">
              <a:latin typeface="Century" pitchFamily="18" charset="0"/>
            </a:endParaRPr>
          </a:p>
          <a:p>
            <a:endParaRPr lang="x-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7672841"/>
              </p:ext>
            </p:extLst>
          </p:nvPr>
        </p:nvGraphicFramePr>
        <p:xfrm>
          <a:off x="1242568" y="990600"/>
          <a:ext cx="7300996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3546358"/>
                <a:gridCol w="3546358"/>
              </a:tblGrid>
              <a:tr h="485855"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x-none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редни број (јавне) набавке</a:t>
                      </a:r>
                      <a:endParaRPr lang="x-none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свака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јавна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набавка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евидентира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под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посебном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позицијом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плану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јавних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набавки</a:t>
                      </a:r>
                      <a:endParaRPr lang="x-none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855"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x-none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C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 (јавне) набавке</a:t>
                      </a:r>
                      <a:endParaRPr lang="x-none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јасан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опис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предмета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јавне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набавке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коју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спроводи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поступак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 а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може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унети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ознака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општег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речника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набавки</a:t>
                      </a:r>
                      <a:endParaRPr lang="x-none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6040"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x-none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процењена вредност (јавне) набавке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strike="sng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годишњем нивоу и укупно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укупна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процењена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вредност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набавке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без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 ПДВ-а, 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може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навести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процењена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вредност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партијама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годинама</a:t>
                      </a:r>
                      <a:endParaRPr lang="ru-RU" sz="1800" strike="sng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8599"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x-none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врста поступка јавне набавке </a:t>
                      </a:r>
                      <a:r>
                        <a:rPr lang="ru-RU" sz="1800" strike="sng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односно одредба овог закона на основу које се не примењује на набавку</a:t>
                      </a:r>
                      <a:endParaRPr lang="x-none" sz="1800" strike="sng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врста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поступка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члана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31. З</a:t>
                      </a: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акона о јавним набавкама</a:t>
                      </a:r>
                      <a:endParaRPr lang="x-none" sz="1800" strike="sng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8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1003</TotalTime>
  <Words>8385</Words>
  <Application>Microsoft Office PowerPoint</Application>
  <PresentationFormat>On-screen Show (4:3)</PresentationFormat>
  <Paragraphs>1146</Paragraphs>
  <Slides>128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0" baseType="lpstr">
      <vt:lpstr>Solstice</vt:lpstr>
      <vt:lpstr>Acrobat Document</vt:lpstr>
      <vt:lpstr>Slide 1</vt:lpstr>
      <vt:lpstr>Највећи проблеми у примени ЗЈН: </vt:lpstr>
      <vt:lpstr>Очекивани ефекти измена и допуна ЗЈН:</vt:lpstr>
      <vt:lpstr>ЗАКОН О ИЗМЕНАМА И ДОПУНAMA  ЗАКОНА О ЈАВНИМ НАБАВКАМА</vt:lpstr>
      <vt:lpstr>НАБАВКЕ НА КОЈЕ СЕ ЗЈН  НЕ ПРИМЕЊУЈЕ</vt:lpstr>
      <vt:lpstr>ИЗУЗЕЋА – ИЗМЕНЕ И ДОПУНЕ</vt:lpstr>
      <vt:lpstr>Slide 7</vt:lpstr>
      <vt:lpstr>Slide 8</vt:lpstr>
      <vt:lpstr>Slide 9</vt:lpstr>
      <vt:lpstr>ИЗУЗЕЋА – ИЗМЕНЕ И ДОПУНЕ</vt:lpstr>
      <vt:lpstr>Slide 11</vt:lpstr>
      <vt:lpstr>ИЗУЗЕЋА – ИЗМЕНЕ И ДОПУНЕ</vt:lpstr>
      <vt:lpstr>НАБАВКЕ ИЗМЕЂУ ПОВЕЗАНИХ ЛИЦА (без поступка ЈН)</vt:lpstr>
      <vt:lpstr>НАБАВКЕ ИЗМЕЂУ ПОВЕЗАНИХ ЛИЦА (без поступка ЈН)</vt:lpstr>
      <vt:lpstr>НАБАВКЕ ИЗМЕЂУ ПОВЕЗАНИХ ЛИЦА  (без поступка ЈН)</vt:lpstr>
      <vt:lpstr>Slide 16</vt:lpstr>
      <vt:lpstr>Slide 17</vt:lpstr>
      <vt:lpstr>Slide 18</vt:lpstr>
      <vt:lpstr>ПОСТУПЦИ ЈАВНЕ НАБАВКЕ</vt:lpstr>
      <vt:lpstr>Квалификациони поступак</vt:lpstr>
      <vt:lpstr>Преговарачки поступак са објављивањем позива за подношење понуда </vt:lpstr>
      <vt:lpstr>Преговарачки поступак без објављивања позива за подношење понуда </vt:lpstr>
      <vt:lpstr>Преговарачки поступак без објављивања позива за подношење понуда </vt:lpstr>
      <vt:lpstr>Конкурентни дијалог </vt:lpstr>
      <vt:lpstr>ЈАВНА НАБАВКА МАЛЕ ВРЕДНОСТИ</vt:lpstr>
      <vt:lpstr>Вредности испод којих не постоји обавеза  спровођења поступка јавне набавке</vt:lpstr>
      <vt:lpstr>   ПОСЕБНИ ОБЛИЦИ ПОСТУПАКА ЈАВНЕ НАБАВКЕ</vt:lpstr>
      <vt:lpstr>Slide 28</vt:lpstr>
      <vt:lpstr>Slide 29</vt:lpstr>
      <vt:lpstr>Закључење уговора о јавној набавци  на основу оквирног споразума</vt:lpstr>
      <vt:lpstr>Slide 31</vt:lpstr>
      <vt:lpstr>Тело за централизоване јавне набавке </vt:lpstr>
      <vt:lpstr>Slide 33</vt:lpstr>
      <vt:lpstr>  </vt:lpstr>
      <vt:lpstr>Slide 35</vt:lpstr>
      <vt:lpstr>ИЗМЕНЕ И ДОПУНЕ ПЛАНА</vt:lpstr>
      <vt:lpstr>УСЛОВИ ЗА ПОКРЕТАЊЕ ПОСТУПКА ЈАВНЕ НАБАВКЕ</vt:lpstr>
      <vt:lpstr>Slide 38</vt:lpstr>
      <vt:lpstr>Slide 39</vt:lpstr>
      <vt:lpstr>ПРОЦЕЊЕНА ВРЕДНОСТ УСЛУГА</vt:lpstr>
      <vt:lpstr> Одлука о покретању поступка јавне набвке</vt:lpstr>
      <vt:lpstr>Комисија за јавну набавку</vt:lpstr>
      <vt:lpstr>Истоврсност јавне набавке – члан 64. ЗЈН</vt:lpstr>
      <vt:lpstr>Службеник за јавне набавке</vt:lpstr>
      <vt:lpstr>OГЛАСИ ЈАВНИХ НАБАВКИ</vt:lpstr>
      <vt:lpstr>Огласи о јавној набавци</vt:lpstr>
      <vt:lpstr>Оглашавање јавних набавки</vt:lpstr>
      <vt:lpstr>Slide 48</vt:lpstr>
      <vt:lpstr>ПРИПРЕМА И САДРЖИНА  КОНКУРСНЕ ДОКУМЕНТАЦИЈЕ </vt:lpstr>
      <vt:lpstr>ИЗМЕНЕ И ДОПУНЕ  КОНКУРСНЕ ДОКУМЕНТАЦИЈЕ</vt:lpstr>
      <vt:lpstr>Slide 51</vt:lpstr>
      <vt:lpstr>ОБАВЕЗНИ УСЛОВИ ЗА УЧЕШЋЕ У ПОСТУПКУ</vt:lpstr>
      <vt:lpstr>Slide 53</vt:lpstr>
      <vt:lpstr>ИЗЈАВА КАО ДОКАЗИВАЊЕ ИСПУЊЕНОСТИ УСЛОВА</vt:lpstr>
      <vt:lpstr>Slide 55</vt:lpstr>
      <vt:lpstr>ОЗНАКЕ</vt:lpstr>
      <vt:lpstr>Slide 57</vt:lpstr>
      <vt:lpstr>Slide 58</vt:lpstr>
      <vt:lpstr>Елементи критеријума  економски најповољнија понуда</vt:lpstr>
      <vt:lpstr>ПОНУДА</vt:lpstr>
      <vt:lpstr>ОБАВЕЗНА САДРЖИНА  СПОРАЗУМА О ЗАЈЕДНИЧКОЈ ПОНУДИ</vt:lpstr>
      <vt:lpstr>НЕГАТИВНЕ РЕФЕРЕНЦЕ</vt:lpstr>
      <vt:lpstr>Slide 63</vt:lpstr>
      <vt:lpstr>РОКОВИ У ПОСТУПКУ ЈАВНЕ НАБАВКЕ</vt:lpstr>
      <vt:lpstr>Slide 65</vt:lpstr>
      <vt:lpstr>Slide 66</vt:lpstr>
      <vt:lpstr>Отварање понуда </vt:lpstr>
      <vt:lpstr>Извештај о стручној оцени понуда</vt:lpstr>
      <vt:lpstr>Услови за доделу уговора </vt:lpstr>
      <vt:lpstr>Одлука о додели уговора</vt:lpstr>
      <vt:lpstr>Одлука о обустави поступка </vt:lpstr>
      <vt:lpstr>Slide 72</vt:lpstr>
      <vt:lpstr>Закључење уговора о јавној набавци</vt:lpstr>
      <vt:lpstr>Измене током трајања уговора</vt:lpstr>
      <vt:lpstr>Измене током трајања уговора</vt:lpstr>
      <vt:lpstr>Slide 76</vt:lpstr>
      <vt:lpstr>КО МОЖЕ ПОДНЕТИ  ЗАХТЕВ ЗА ЗАШТИТУ ПРАВА ?</vt:lpstr>
      <vt:lpstr>ДЕЈСТВО ЗАХТЕВА ЗА ЗАШТИТУ ПРАВА</vt:lpstr>
      <vt:lpstr>ТАКСЕ ЗА ПОДНОШЕЊЕ ЗАХТЕВА – пре отварања понуда</vt:lpstr>
      <vt:lpstr>Slide 80</vt:lpstr>
      <vt:lpstr>Slide 81</vt:lpstr>
      <vt:lpstr>делимично усвајање захтева од стране наручиоца</vt:lpstr>
      <vt:lpstr>Slide 83</vt:lpstr>
      <vt:lpstr>Slide 84</vt:lpstr>
      <vt:lpstr>Slide 85</vt:lpstr>
      <vt:lpstr>Slide 86</vt:lpstr>
      <vt:lpstr>Садржина конкурсне документације - регулисање према  различитим врстама поступка  (чл. 1. – 7. Правилника)</vt:lpstr>
      <vt:lpstr>Slide 88</vt:lpstr>
      <vt:lpstr>Slide 89</vt:lpstr>
      <vt:lpstr>Slide 90</vt:lpstr>
      <vt:lpstr>Slide 91</vt:lpstr>
      <vt:lpstr>Slide 92</vt:lpstr>
      <vt:lpstr>СРЕДСТВА ОБЕЗБЕЂЕЊА</vt:lpstr>
      <vt:lpstr>СРЕДСТВА ОБЕЗБЕЂЕЊА</vt:lpstr>
      <vt:lpstr>СРЕДСТВА ОБЕЗБЕЂЕЊА</vt:lpstr>
      <vt:lpstr>Образац трошкова припреме понуде </vt:lpstr>
      <vt:lpstr>Изјава о независној понуди</vt:lpstr>
      <vt:lpstr>Slide 98</vt:lpstr>
      <vt:lpstr>САДРЖАЈ ПЛАНА ЈАВНИХ НАБАВКИ </vt:lpstr>
      <vt:lpstr>САДРЖАЈ ПЛАНА ЈАВНИХ НАБАВКИ </vt:lpstr>
      <vt:lpstr>ИЗРАДА ПЛАНА НАБАВКИ</vt:lpstr>
      <vt:lpstr>МОДЕЛ ПЛАНА НАБАВКИ</vt:lpstr>
      <vt:lpstr>МОДЕЛ ПЛАНА НАБАВКИ</vt:lpstr>
      <vt:lpstr>МОДЕЛ ПЛАНА НАБАВКИ</vt:lpstr>
      <vt:lpstr>ПЛАН НАБАВКИ - ФАЗЕ</vt:lpstr>
      <vt:lpstr>ОБЈАВЉИВАЊЕ ПЛАНА НАБАВКИ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НАЧИН ОБЈАВЉИВАЊА  ПЛАНА ЈАВНИХ НАБАВКИ</vt:lpstr>
      <vt:lpstr>Slide 116</vt:lpstr>
      <vt:lpstr>Slide 117</vt:lpstr>
      <vt:lpstr>Slide 118</vt:lpstr>
      <vt:lpstr>Slide 119</vt:lpstr>
      <vt:lpstr>Slide 120</vt:lpstr>
      <vt:lpstr>ИНТЕРНИ АКТ – ОВЛАШЋЕЊА, ОДГОВОРНОСТ И НАЧИН ПРАЋЕЊА ИЗВРШЕЊА УГОВОРА О ЈАВНОЈ НАБАВЦИ</vt:lpstr>
      <vt:lpstr>Slide 122</vt:lpstr>
      <vt:lpstr>Slide 123</vt:lpstr>
      <vt:lpstr>Slide 124</vt:lpstr>
      <vt:lpstr>Slide 125</vt:lpstr>
      <vt:lpstr>Slide 126</vt:lpstr>
      <vt:lpstr>Slide 127</vt:lpstr>
      <vt:lpstr>ХВАЛА ВАМ НА ПАЖЊИ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Stavovi i tumacenja UJN</dc:title>
  <dc:creator>Milos Jovic</dc:creator>
  <cp:lastModifiedBy>Sistem</cp:lastModifiedBy>
  <cp:revision>102</cp:revision>
  <dcterms:created xsi:type="dcterms:W3CDTF">2015-03-06T12:04:31Z</dcterms:created>
  <dcterms:modified xsi:type="dcterms:W3CDTF">2015-12-02T21:39:45Z</dcterms:modified>
</cp:coreProperties>
</file>